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337" r:id="rId4"/>
    <p:sldId id="259" r:id="rId5"/>
    <p:sldId id="258" r:id="rId6"/>
    <p:sldId id="260" r:id="rId7"/>
    <p:sldId id="269" r:id="rId8"/>
    <p:sldId id="270" r:id="rId9"/>
    <p:sldId id="271" r:id="rId10"/>
    <p:sldId id="272" r:id="rId11"/>
    <p:sldId id="273" r:id="rId12"/>
    <p:sldId id="294" r:id="rId13"/>
    <p:sldId id="320" r:id="rId14"/>
    <p:sldId id="321" r:id="rId15"/>
    <p:sldId id="340" r:id="rId16"/>
    <p:sldId id="261" r:id="rId17"/>
    <p:sldId id="262" r:id="rId18"/>
    <p:sldId id="274" r:id="rId19"/>
    <p:sldId id="275" r:id="rId20"/>
    <p:sldId id="276" r:id="rId21"/>
    <p:sldId id="277" r:id="rId22"/>
    <p:sldId id="278" r:id="rId23"/>
    <p:sldId id="299" r:id="rId24"/>
    <p:sldId id="322" r:id="rId25"/>
    <p:sldId id="323" r:id="rId26"/>
    <p:sldId id="342" r:id="rId27"/>
    <p:sldId id="339" r:id="rId28"/>
    <p:sldId id="343" r:id="rId29"/>
    <p:sldId id="345" r:id="rId30"/>
    <p:sldId id="346" r:id="rId31"/>
    <p:sldId id="263" r:id="rId32"/>
    <p:sldId id="264" r:id="rId33"/>
    <p:sldId id="279" r:id="rId34"/>
    <p:sldId id="280" r:id="rId35"/>
    <p:sldId id="281" r:id="rId36"/>
    <p:sldId id="282" r:id="rId37"/>
    <p:sldId id="283" r:id="rId38"/>
    <p:sldId id="304" r:id="rId39"/>
    <p:sldId id="324" r:id="rId40"/>
    <p:sldId id="325" r:id="rId41"/>
    <p:sldId id="347" r:id="rId42"/>
    <p:sldId id="265" r:id="rId43"/>
    <p:sldId id="266" r:id="rId44"/>
    <p:sldId id="284" r:id="rId45"/>
    <p:sldId id="285" r:id="rId46"/>
    <p:sldId id="286" r:id="rId47"/>
    <p:sldId id="287" r:id="rId48"/>
    <p:sldId id="288" r:id="rId49"/>
    <p:sldId id="309" r:id="rId50"/>
    <p:sldId id="326" r:id="rId51"/>
    <p:sldId id="338" r:id="rId52"/>
    <p:sldId id="348" r:id="rId53"/>
    <p:sldId id="267" r:id="rId54"/>
    <p:sldId id="268" r:id="rId55"/>
    <p:sldId id="289" r:id="rId56"/>
    <p:sldId id="290" r:id="rId57"/>
    <p:sldId id="314" r:id="rId58"/>
    <p:sldId id="341" r:id="rId59"/>
    <p:sldId id="292" r:id="rId60"/>
    <p:sldId id="293" r:id="rId61"/>
    <p:sldId id="291" r:id="rId62"/>
    <p:sldId id="328" r:id="rId63"/>
    <p:sldId id="329" r:id="rId64"/>
    <p:sldId id="34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E8BC30"/>
    <a:srgbClr val="DEAF18"/>
    <a:srgbClr val="94751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71" autoAdjust="0"/>
    <p:restoredTop sz="94660"/>
  </p:normalViewPr>
  <p:slideViewPr>
    <p:cSldViewPr snapToGrid="0">
      <p:cViewPr varScale="1">
        <p:scale>
          <a:sx n="79" d="100"/>
          <a:sy n="79" d="100"/>
        </p:scale>
        <p:origin x="1195" y="2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C33CFF3-3D88-4C67-8A48-E773A74AB18B}" type="datetimeFigureOut">
              <a:rPr lang="de-DE" smtClean="0"/>
              <a:t>14.04.2026</a:t>
            </a:fld>
            <a:endParaRPr lang="de-DE"/>
          </a:p>
        </p:txBody>
      </p:sp>
      <p:sp>
        <p:nvSpPr>
          <p:cNvPr id="5" name="Footer Placeholder 4"/>
          <p:cNvSpPr>
            <a:spLocks noGrp="1"/>
          </p:cNvSpPr>
          <p:nvPr>
            <p:ph type="ftr" sz="quarter" idx="11"/>
          </p:nvPr>
        </p:nvSpPr>
        <p:spPr>
          <a:xfrm>
            <a:off x="1371600" y="4323845"/>
            <a:ext cx="6400800" cy="365125"/>
          </a:xfrm>
        </p:spPr>
        <p:txBody>
          <a:bodyPr/>
          <a:lstStyle/>
          <a:p>
            <a:endParaRPr lang="de-DE"/>
          </a:p>
        </p:txBody>
      </p:sp>
      <p:sp>
        <p:nvSpPr>
          <p:cNvPr id="6" name="Slide Number Placeholder 5"/>
          <p:cNvSpPr>
            <a:spLocks noGrp="1"/>
          </p:cNvSpPr>
          <p:nvPr>
            <p:ph type="sldNum" sz="quarter" idx="12"/>
          </p:nvPr>
        </p:nvSpPr>
        <p:spPr>
          <a:xfrm>
            <a:off x="8077200" y="1430866"/>
            <a:ext cx="2743200"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287201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C33CFF3-3D88-4C67-8A48-E773A74AB18B}" type="datetimeFigureOut">
              <a:rPr lang="de-DE" smtClean="0"/>
              <a:t>14.04.2026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334433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33CFF3-3D88-4C67-8A48-E773A74AB18B}" type="datetimeFigureOut">
              <a:rPr lang="de-DE" smtClean="0"/>
              <a:t>14.04.2026</a:t>
            </a:fld>
            <a:endParaRPr lang="de-DE"/>
          </a:p>
        </p:txBody>
      </p:sp>
      <p:sp>
        <p:nvSpPr>
          <p:cNvPr id="6" name="Footer Placeholder 5"/>
          <p:cNvSpPr>
            <a:spLocks noGrp="1"/>
          </p:cNvSpPr>
          <p:nvPr>
            <p:ph type="ftr" sz="quarter" idx="11"/>
          </p:nvPr>
        </p:nvSpPr>
        <p:spPr>
          <a:xfrm>
            <a:off x="685800" y="379941"/>
            <a:ext cx="6991492" cy="365125"/>
          </a:xfrm>
        </p:spPr>
        <p:txBody>
          <a:bodyPr/>
          <a:lstStyle/>
          <a:p>
            <a:endParaRPr lang="de-DE"/>
          </a:p>
        </p:txBody>
      </p:sp>
      <p:sp>
        <p:nvSpPr>
          <p:cNvPr id="7" name="Slide Number Placeholder 6"/>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1892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33CFF3-3D88-4C67-8A48-E773A74AB18B}" type="datetimeFigureOut">
              <a:rPr lang="de-DE" smtClean="0"/>
              <a:t>14.04.2026</a:t>
            </a:fld>
            <a:endParaRPr lang="de-DE"/>
          </a:p>
        </p:txBody>
      </p:sp>
      <p:sp>
        <p:nvSpPr>
          <p:cNvPr id="6" name="Footer Placeholder 5"/>
          <p:cNvSpPr>
            <a:spLocks noGrp="1"/>
          </p:cNvSpPr>
          <p:nvPr>
            <p:ph type="ftr" sz="quarter" idx="11"/>
          </p:nvPr>
        </p:nvSpPr>
        <p:spPr>
          <a:xfrm>
            <a:off x="685800" y="379941"/>
            <a:ext cx="6991492" cy="365125"/>
          </a:xfrm>
        </p:spPr>
        <p:txBody>
          <a:bodyPr/>
          <a:lstStyle/>
          <a:p>
            <a:endParaRPr lang="de-DE"/>
          </a:p>
        </p:txBody>
      </p:sp>
      <p:sp>
        <p:nvSpPr>
          <p:cNvPr id="7" name="Slide Number Placeholder 6"/>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520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C33CFF3-3D88-4C67-8A48-E773A74AB18B}" type="datetimeFigureOut">
              <a:rPr lang="de-DE" smtClean="0"/>
              <a:t>14.04.2026</a:t>
            </a:fld>
            <a:endParaRPr lang="de-DE"/>
          </a:p>
        </p:txBody>
      </p:sp>
      <p:sp>
        <p:nvSpPr>
          <p:cNvPr id="6" name="Footer Placeholder 5"/>
          <p:cNvSpPr>
            <a:spLocks noGrp="1"/>
          </p:cNvSpPr>
          <p:nvPr>
            <p:ph type="ftr" sz="quarter" idx="11"/>
          </p:nvPr>
        </p:nvSpPr>
        <p:spPr>
          <a:xfrm>
            <a:off x="685800" y="378883"/>
            <a:ext cx="6991492" cy="365125"/>
          </a:xfrm>
        </p:spPr>
        <p:txBody>
          <a:bodyPr/>
          <a:lstStyle/>
          <a:p>
            <a:endParaRPr lang="de-DE"/>
          </a:p>
        </p:txBody>
      </p:sp>
      <p:sp>
        <p:nvSpPr>
          <p:cNvPr id="7" name="Slide Number Placeholder 6"/>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4167128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9C33CFF3-3D88-4C67-8A48-E773A74AB18B}" type="datetimeFigureOut">
              <a:rPr lang="de-DE" smtClean="0"/>
              <a:t>14.04.2026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97665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9C33CFF3-3D88-4C67-8A48-E773A74AB18B}" type="datetimeFigureOut">
              <a:rPr lang="de-DE" smtClean="0"/>
              <a:t>14.04.2026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59874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C33CFF3-3D88-4C67-8A48-E773A74AB18B}" type="datetimeFigureOut">
              <a:rPr lang="de-DE" smtClean="0"/>
              <a:t>14.04.2026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3638127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C33CFF3-3D88-4C67-8A48-E773A74AB18B}" type="datetimeFigureOut">
              <a:rPr lang="de-DE" smtClean="0"/>
              <a:t>14.04.2026</a:t>
            </a:fld>
            <a:endParaRPr lang="de-DE"/>
          </a:p>
        </p:txBody>
      </p:sp>
      <p:sp>
        <p:nvSpPr>
          <p:cNvPr id="5" name="Footer Placeholder 4"/>
          <p:cNvSpPr>
            <a:spLocks noGrp="1"/>
          </p:cNvSpPr>
          <p:nvPr>
            <p:ph type="ftr" sz="quarter" idx="11"/>
          </p:nvPr>
        </p:nvSpPr>
        <p:spPr>
          <a:xfrm>
            <a:off x="685800" y="381000"/>
            <a:ext cx="6991492" cy="365125"/>
          </a:xfrm>
        </p:spPr>
        <p:txBody>
          <a:bodyPr/>
          <a:lstStyle/>
          <a:p>
            <a:endParaRPr lang="de-DE"/>
          </a:p>
        </p:txBody>
      </p:sp>
      <p:sp>
        <p:nvSpPr>
          <p:cNvPr id="6" name="Slide Number Placeholder 5"/>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406105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C33CFF3-3D88-4C67-8A48-E773A74AB18B}" type="datetimeFigureOut">
              <a:rPr lang="de-DE" smtClean="0"/>
              <a:t>14.04.2026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411424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C33CFF3-3D88-4C67-8A48-E773A74AB18B}" type="datetimeFigureOut">
              <a:rPr lang="de-DE" smtClean="0"/>
              <a:t>14.04.2026</a:t>
            </a:fld>
            <a:endParaRPr lang="de-DE"/>
          </a:p>
        </p:txBody>
      </p:sp>
      <p:sp>
        <p:nvSpPr>
          <p:cNvPr id="5" name="Footer Placeholder 4"/>
          <p:cNvSpPr>
            <a:spLocks noGrp="1"/>
          </p:cNvSpPr>
          <p:nvPr>
            <p:ph type="ftr" sz="quarter" idx="11"/>
          </p:nvPr>
        </p:nvSpPr>
        <p:spPr>
          <a:xfrm>
            <a:off x="685800" y="381001"/>
            <a:ext cx="6991492" cy="364065"/>
          </a:xfrm>
        </p:spPr>
        <p:txBody>
          <a:bodyPr/>
          <a:lstStyle/>
          <a:p>
            <a:endParaRPr lang="de-DE"/>
          </a:p>
        </p:txBody>
      </p:sp>
      <p:sp>
        <p:nvSpPr>
          <p:cNvPr id="6" name="Slide Number Placeholder 5"/>
          <p:cNvSpPr>
            <a:spLocks noGrp="1"/>
          </p:cNvSpPr>
          <p:nvPr>
            <p:ph type="sldNum" sz="quarter" idx="12"/>
          </p:nvPr>
        </p:nvSpPr>
        <p:spPr>
          <a:xfrm>
            <a:off x="10862452" y="381000"/>
            <a:ext cx="643748" cy="365125"/>
          </a:xfrm>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70818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C33CFF3-3D88-4C67-8A48-E773A74AB18B}" type="datetimeFigureOut">
              <a:rPr lang="de-DE" smtClean="0"/>
              <a:t>14.04.2026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297893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C33CFF3-3D88-4C67-8A48-E773A74AB18B}" type="datetimeFigureOut">
              <a:rPr lang="de-DE" smtClean="0"/>
              <a:t>14.04.2026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95877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C33CFF3-3D88-4C67-8A48-E773A74AB18B}" type="datetimeFigureOut">
              <a:rPr lang="de-DE" smtClean="0"/>
              <a:t>14.04.2026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283579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3CFF3-3D88-4C67-8A48-E773A74AB18B}" type="datetimeFigureOut">
              <a:rPr lang="de-DE" smtClean="0"/>
              <a:t>14.04.2026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273380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C33CFF3-3D88-4C67-8A48-E773A74AB18B}" type="datetimeFigureOut">
              <a:rPr lang="de-DE" smtClean="0"/>
              <a:t>14.04.2026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306991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C33CFF3-3D88-4C67-8A48-E773A74AB18B}" type="datetimeFigureOut">
              <a:rPr lang="de-DE" smtClean="0"/>
              <a:t>14.04.2026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47EA6D-0308-4572-8756-C2364338F8D6}" type="slidenum">
              <a:rPr lang="de-DE" smtClean="0"/>
              <a:t>‹Nr.›</a:t>
            </a:fld>
            <a:endParaRPr lang="de-DE"/>
          </a:p>
        </p:txBody>
      </p:sp>
    </p:spTree>
    <p:extLst>
      <p:ext uri="{BB962C8B-B14F-4D97-AF65-F5344CB8AC3E}">
        <p14:creationId xmlns:p14="http://schemas.microsoft.com/office/powerpoint/2010/main" val="130735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descr="Ein Bild, das Outdoorobjekt, Stern, Nachthimmel enthält.&#10;&#10;Automatisch generierte Beschreibung">
            <a:extLst>
              <a:ext uri="{FF2B5EF4-FFF2-40B4-BE49-F238E27FC236}">
                <a16:creationId xmlns:a16="http://schemas.microsoft.com/office/drawing/2014/main" id="{DC8CC6D0-6A06-4BBD-9575-42EEF72FE16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3CFF3-3D88-4C67-8A48-E773A74AB18B}" type="datetimeFigureOut">
              <a:rPr lang="de-DE" smtClean="0"/>
              <a:t>14.04.2026</a:t>
            </a:fld>
            <a:endParaRPr lang="de-DE"/>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47EA6D-0308-4572-8756-C2364338F8D6}" type="slidenum">
              <a:rPr lang="de-DE" smtClean="0"/>
              <a:t>‹Nr.›</a:t>
            </a:fld>
            <a:endParaRPr lang="de-DE"/>
          </a:p>
        </p:txBody>
      </p:sp>
      <p:sp>
        <p:nvSpPr>
          <p:cNvPr id="7" name="Rechteck 6">
            <a:extLst>
              <a:ext uri="{FF2B5EF4-FFF2-40B4-BE49-F238E27FC236}">
                <a16:creationId xmlns:a16="http://schemas.microsoft.com/office/drawing/2014/main" id="{97ECC70B-A964-435C-8B2A-70C2C888A792}"/>
              </a:ext>
            </a:extLst>
          </p:cNvPr>
          <p:cNvSpPr/>
          <p:nvPr userDrawn="1"/>
        </p:nvSpPr>
        <p:spPr>
          <a:xfrm>
            <a:off x="0" y="0"/>
            <a:ext cx="12192000" cy="6858000"/>
          </a:xfrm>
          <a:prstGeom prst="rect">
            <a:avLst/>
          </a:prstGeom>
          <a:gradFill>
            <a:gsLst>
              <a:gs pos="0">
                <a:schemeClr val="bg1">
                  <a:alpha val="0"/>
                </a:schemeClr>
              </a:gs>
              <a:gs pos="31000">
                <a:schemeClr val="bg1">
                  <a:alpha val="18000"/>
                </a:schemeClr>
              </a:gs>
              <a:gs pos="67000">
                <a:schemeClr val="bg1">
                  <a:alpha val="56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0323215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slide" Target="slide8.xml"/><Relationship Id="rId18" Type="http://schemas.openxmlformats.org/officeDocument/2006/relationships/slide" Target="slide20.xml"/><Relationship Id="rId26" Type="http://schemas.openxmlformats.org/officeDocument/2006/relationships/slide" Target="slide44.xml"/><Relationship Id="rId39" Type="http://schemas.openxmlformats.org/officeDocument/2006/relationships/slide" Target="slide12.xml"/><Relationship Id="rId21" Type="http://schemas.openxmlformats.org/officeDocument/2006/relationships/slide" Target="slide33.xml"/><Relationship Id="rId34" Type="http://schemas.openxmlformats.org/officeDocument/2006/relationships/slide" Target="slide59.xml"/><Relationship Id="rId42" Type="http://schemas.openxmlformats.org/officeDocument/2006/relationships/slide" Target="slide24.xml"/><Relationship Id="rId47" Type="http://schemas.openxmlformats.org/officeDocument/2006/relationships/slide" Target="slide62.xml"/><Relationship Id="rId50" Type="http://schemas.openxmlformats.org/officeDocument/2006/relationships/slide" Target="slide50.xml"/><Relationship Id="rId55" Type="http://schemas.openxmlformats.org/officeDocument/2006/relationships/slide" Target="slide26.xml"/><Relationship Id="rId7" Type="http://schemas.openxmlformats.org/officeDocument/2006/relationships/slide" Target="slide32.xml"/><Relationship Id="rId2" Type="http://schemas.openxmlformats.org/officeDocument/2006/relationships/slide" Target="slide5.xml"/><Relationship Id="rId16" Type="http://schemas.openxmlformats.org/officeDocument/2006/relationships/slide" Target="slide18.xml"/><Relationship Id="rId29" Type="http://schemas.openxmlformats.org/officeDocument/2006/relationships/slide" Target="slide47.xml"/><Relationship Id="rId11" Type="http://schemas.openxmlformats.org/officeDocument/2006/relationships/slide" Target="slide54.xml"/><Relationship Id="rId24" Type="http://schemas.openxmlformats.org/officeDocument/2006/relationships/slide" Target="slide36.xml"/><Relationship Id="rId32" Type="http://schemas.openxmlformats.org/officeDocument/2006/relationships/slide" Target="slide56.xml"/><Relationship Id="rId37" Type="http://schemas.openxmlformats.org/officeDocument/2006/relationships/slide" Target="slide23.xml"/><Relationship Id="rId40" Type="http://schemas.openxmlformats.org/officeDocument/2006/relationships/slide" Target="slide61.xml"/><Relationship Id="rId45" Type="http://schemas.openxmlformats.org/officeDocument/2006/relationships/slide" Target="slide25.xml"/><Relationship Id="rId53" Type="http://schemas.openxmlformats.org/officeDocument/2006/relationships/slide" Target="slide15.xml"/><Relationship Id="rId58" Type="http://schemas.openxmlformats.org/officeDocument/2006/relationships/slide" Target="slide29.xml"/><Relationship Id="rId5" Type="http://schemas.openxmlformats.org/officeDocument/2006/relationships/slide" Target="slide17.xml"/><Relationship Id="rId61" Type="http://schemas.openxmlformats.org/officeDocument/2006/relationships/slide" Target="slide52.xml"/><Relationship Id="rId19" Type="http://schemas.openxmlformats.org/officeDocument/2006/relationships/slide" Target="slide21.xml"/><Relationship Id="rId14" Type="http://schemas.openxmlformats.org/officeDocument/2006/relationships/slide" Target="slide9.xml"/><Relationship Id="rId22" Type="http://schemas.openxmlformats.org/officeDocument/2006/relationships/slide" Target="slide34.xml"/><Relationship Id="rId27" Type="http://schemas.openxmlformats.org/officeDocument/2006/relationships/slide" Target="slide45.xml"/><Relationship Id="rId30" Type="http://schemas.openxmlformats.org/officeDocument/2006/relationships/slide" Target="slide48.xml"/><Relationship Id="rId35" Type="http://schemas.openxmlformats.org/officeDocument/2006/relationships/slide" Target="slide60.xml"/><Relationship Id="rId43" Type="http://schemas.openxmlformats.org/officeDocument/2006/relationships/slide" Target="slide39.xml"/><Relationship Id="rId48" Type="http://schemas.openxmlformats.org/officeDocument/2006/relationships/slide" Target="slide40.xml"/><Relationship Id="rId56" Type="http://schemas.openxmlformats.org/officeDocument/2006/relationships/slide" Target="slide28.xml"/><Relationship Id="rId8" Type="http://schemas.openxmlformats.org/officeDocument/2006/relationships/slide" Target="slide42.xml"/><Relationship Id="rId51" Type="http://schemas.openxmlformats.org/officeDocument/2006/relationships/slide" Target="slide51.xml"/><Relationship Id="rId3" Type="http://schemas.openxmlformats.org/officeDocument/2006/relationships/slide" Target="slide6.xml"/><Relationship Id="rId12" Type="http://schemas.openxmlformats.org/officeDocument/2006/relationships/slide" Target="slide7.xml"/><Relationship Id="rId17" Type="http://schemas.openxmlformats.org/officeDocument/2006/relationships/slide" Target="slide19.xml"/><Relationship Id="rId25" Type="http://schemas.openxmlformats.org/officeDocument/2006/relationships/slide" Target="slide37.xml"/><Relationship Id="rId33" Type="http://schemas.openxmlformats.org/officeDocument/2006/relationships/slide" Target="slide57.xml"/><Relationship Id="rId38" Type="http://schemas.openxmlformats.org/officeDocument/2006/relationships/slide" Target="slide38.xml"/><Relationship Id="rId46" Type="http://schemas.openxmlformats.org/officeDocument/2006/relationships/slide" Target="slide14.xml"/><Relationship Id="rId59" Type="http://schemas.openxmlformats.org/officeDocument/2006/relationships/slide" Target="slide30.xml"/><Relationship Id="rId20" Type="http://schemas.openxmlformats.org/officeDocument/2006/relationships/slide" Target="slide22.xml"/><Relationship Id="rId41" Type="http://schemas.openxmlformats.org/officeDocument/2006/relationships/slide" Target="slide49.xml"/><Relationship Id="rId54" Type="http://schemas.openxmlformats.org/officeDocument/2006/relationships/slide" Target="slide58.xml"/><Relationship Id="rId1" Type="http://schemas.openxmlformats.org/officeDocument/2006/relationships/slideLayout" Target="../slideLayouts/slideLayout7.xml"/><Relationship Id="rId6" Type="http://schemas.openxmlformats.org/officeDocument/2006/relationships/slide" Target="slide31.xml"/><Relationship Id="rId15" Type="http://schemas.openxmlformats.org/officeDocument/2006/relationships/slide" Target="slide10.xml"/><Relationship Id="rId23" Type="http://schemas.openxmlformats.org/officeDocument/2006/relationships/slide" Target="slide35.xml"/><Relationship Id="rId28" Type="http://schemas.openxmlformats.org/officeDocument/2006/relationships/slide" Target="slide46.xml"/><Relationship Id="rId36" Type="http://schemas.openxmlformats.org/officeDocument/2006/relationships/slide" Target="slide11.xml"/><Relationship Id="rId49" Type="http://schemas.openxmlformats.org/officeDocument/2006/relationships/slide" Target="slide63.xml"/><Relationship Id="rId57" Type="http://schemas.openxmlformats.org/officeDocument/2006/relationships/slide" Target="slide64.xml"/><Relationship Id="rId10" Type="http://schemas.openxmlformats.org/officeDocument/2006/relationships/slide" Target="slide53.xml"/><Relationship Id="rId31" Type="http://schemas.openxmlformats.org/officeDocument/2006/relationships/slide" Target="slide55.xml"/><Relationship Id="rId44" Type="http://schemas.openxmlformats.org/officeDocument/2006/relationships/slide" Target="slide13.xml"/><Relationship Id="rId52" Type="http://schemas.openxmlformats.org/officeDocument/2006/relationships/slide" Target="slide27.xml"/><Relationship Id="rId60" Type="http://schemas.openxmlformats.org/officeDocument/2006/relationships/slide" Target="slide41.xml"/><Relationship Id="rId4" Type="http://schemas.openxmlformats.org/officeDocument/2006/relationships/slide" Target="slide16.xml"/><Relationship Id="rId9" Type="http://schemas.openxmlformats.org/officeDocument/2006/relationships/slide" Target="slide43.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FA1B8-8B6A-4BF1-B6F7-B6DB1C95B48E}"/>
              </a:ext>
            </a:extLst>
          </p:cNvPr>
          <p:cNvSpPr>
            <a:spLocks noGrp="1"/>
          </p:cNvSpPr>
          <p:nvPr>
            <p:ph type="ctrTitle"/>
          </p:nvPr>
        </p:nvSpPr>
        <p:spPr>
          <a:xfrm>
            <a:off x="0" y="3743920"/>
            <a:ext cx="12273280" cy="2683786"/>
          </a:xfrm>
        </p:spPr>
        <p:txBody>
          <a:bodyPr>
            <a:noAutofit/>
            <a:scene3d>
              <a:camera prst="perspectiveRelaxedModerately"/>
              <a:lightRig rig="harsh" dir="t"/>
            </a:scene3d>
            <a:sp3d extrusionH="57150" prstMaterial="matte">
              <a:bevelT w="63500" h="12700" prst="angle"/>
              <a:contourClr>
                <a:schemeClr val="bg1">
                  <a:lumMod val="65000"/>
                </a:schemeClr>
              </a:contourClr>
            </a:sp3d>
          </a:bodyPr>
          <a:lstStyle/>
          <a:p>
            <a:pPr algn="ctr"/>
            <a:r>
              <a:rPr lang="de-DE" sz="11500" b="1" cap="none" dirty="0">
                <a:ln>
                  <a:solidFill>
                    <a:srgbClr val="002060"/>
                  </a:solidFill>
                </a:ln>
                <a:solidFill>
                  <a:schemeClr val="accent6">
                    <a:lumMod val="75000"/>
                  </a:schemeClr>
                </a:solidFill>
                <a:effectLst>
                  <a:glow rad="228600">
                    <a:schemeClr val="accent3">
                      <a:satMod val="175000"/>
                      <a:alpha val="40000"/>
                    </a:schemeClr>
                  </a:glow>
                </a:effectLst>
                <a:latin typeface="Year 3000 Pro" panose="00000800000000000000" pitchFamily="2" charset="0"/>
              </a:rPr>
              <a:t>Phantasten-Quiz-Olympiade</a:t>
            </a:r>
            <a:br>
              <a:rPr lang="de-DE" sz="11500" b="1" cap="none" dirty="0">
                <a:ln>
                  <a:solidFill>
                    <a:srgbClr val="002060"/>
                  </a:solidFill>
                </a:ln>
                <a:solidFill>
                  <a:schemeClr val="accent6">
                    <a:lumMod val="75000"/>
                  </a:schemeClr>
                </a:solidFill>
                <a:effectLst>
                  <a:glow rad="228600">
                    <a:schemeClr val="accent3">
                      <a:satMod val="175000"/>
                      <a:alpha val="40000"/>
                    </a:schemeClr>
                  </a:glow>
                </a:effectLst>
                <a:latin typeface="Year 3000 Pro" panose="00000800000000000000" pitchFamily="2" charset="0"/>
              </a:rPr>
            </a:br>
            <a:r>
              <a:rPr lang="de-DE" sz="11500" b="1" cap="none" dirty="0">
                <a:ln>
                  <a:solidFill>
                    <a:srgbClr val="002060"/>
                  </a:solidFill>
                </a:ln>
                <a:solidFill>
                  <a:schemeClr val="accent6">
                    <a:lumMod val="75000"/>
                  </a:schemeClr>
                </a:solidFill>
                <a:effectLst>
                  <a:glow rad="228600">
                    <a:schemeClr val="accent3">
                      <a:satMod val="175000"/>
                      <a:alpha val="40000"/>
                    </a:schemeClr>
                  </a:glow>
                </a:effectLst>
                <a:latin typeface="Year 3000 Pro" panose="00000800000000000000" pitchFamily="2" charset="0"/>
              </a:rPr>
              <a:t>2026</a:t>
            </a:r>
          </a:p>
        </p:txBody>
      </p:sp>
    </p:spTree>
    <p:extLst>
      <p:ext uri="{BB962C8B-B14F-4D97-AF65-F5344CB8AC3E}">
        <p14:creationId xmlns:p14="http://schemas.microsoft.com/office/powerpoint/2010/main" val="1133517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817636"/>
            <a:ext cx="12192001"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Ordne zu: Wer veröffentlichte wann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ihren ersten Roman?</a:t>
            </a:r>
            <a:endParaRPr lang="de-DE" sz="32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29805"/>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B-3   C-1   D-2</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6DD8D7E2-4653-4705-93CF-4FBCFBEDD130}"/>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9EE0DC4-C44C-9F39-9DCB-2B8D3279320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6" name="Textfeld 5">
            <a:extLst>
              <a:ext uri="{FF2B5EF4-FFF2-40B4-BE49-F238E27FC236}">
                <a16:creationId xmlns:a16="http://schemas.microsoft.com/office/drawing/2014/main" id="{E2F2F3E7-C6CE-018A-2E60-C1D87CA8675D}"/>
              </a:ext>
            </a:extLst>
          </p:cNvPr>
          <p:cNvSpPr txBox="1"/>
          <p:nvPr/>
        </p:nvSpPr>
        <p:spPr>
          <a:xfrm flipH="1">
            <a:off x="6943384" y="3154871"/>
            <a:ext cx="3708019"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Nnedi Okorafor</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Becky Chambers</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James Tiptree jr.</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Ursula K. Le Guin</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Textfeld 7">
            <a:extLst>
              <a:ext uri="{FF2B5EF4-FFF2-40B4-BE49-F238E27FC236}">
                <a16:creationId xmlns:a16="http://schemas.microsoft.com/office/drawing/2014/main" id="{27D14DAD-2910-B103-2AFF-9CA58FD90F60}"/>
              </a:ext>
            </a:extLst>
          </p:cNvPr>
          <p:cNvSpPr txBox="1"/>
          <p:nvPr/>
        </p:nvSpPr>
        <p:spPr>
          <a:xfrm flipH="1">
            <a:off x="2229431" y="3163944"/>
            <a:ext cx="1554101"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1966</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1978</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2005</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2015</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9" name="Rechteck: abgerundete Ecken 8">
            <a:extLst>
              <a:ext uri="{FF2B5EF4-FFF2-40B4-BE49-F238E27FC236}">
                <a16:creationId xmlns:a16="http://schemas.microsoft.com/office/drawing/2014/main" id="{BD67BDFE-3B57-03B3-A0CA-B09A5A3330D8}"/>
              </a:ext>
            </a:extLst>
          </p:cNvPr>
          <p:cNvSpPr/>
          <p:nvPr/>
        </p:nvSpPr>
        <p:spPr>
          <a:xfrm>
            <a:off x="1634906" y="32048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E5CC099A-DB59-99A6-7E4C-8AA32CF91BB7}"/>
              </a:ext>
            </a:extLst>
          </p:cNvPr>
          <p:cNvSpPr/>
          <p:nvPr/>
        </p:nvSpPr>
        <p:spPr>
          <a:xfrm>
            <a:off x="1634906" y="383068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A4099462-5843-6ECE-844F-668A711094D7}"/>
              </a:ext>
            </a:extLst>
          </p:cNvPr>
          <p:cNvSpPr/>
          <p:nvPr/>
        </p:nvSpPr>
        <p:spPr>
          <a:xfrm>
            <a:off x="1634906" y="445650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76788B70-0C10-1FCA-BB44-B8CCD2EB058A}"/>
              </a:ext>
            </a:extLst>
          </p:cNvPr>
          <p:cNvSpPr/>
          <p:nvPr/>
        </p:nvSpPr>
        <p:spPr>
          <a:xfrm>
            <a:off x="1634906" y="508231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869C1C55-0C77-1CBF-F77C-73E1686CF2E3}"/>
              </a:ext>
            </a:extLst>
          </p:cNvPr>
          <p:cNvSpPr/>
          <p:nvPr/>
        </p:nvSpPr>
        <p:spPr>
          <a:xfrm>
            <a:off x="6248399" y="3221061"/>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4" name="Rechteck: abgerundete Ecken 13">
            <a:extLst>
              <a:ext uri="{FF2B5EF4-FFF2-40B4-BE49-F238E27FC236}">
                <a16:creationId xmlns:a16="http://schemas.microsoft.com/office/drawing/2014/main" id="{6A824EB1-5F87-BFDC-8F06-278AA0D5F0F7}"/>
              </a:ext>
            </a:extLst>
          </p:cNvPr>
          <p:cNvSpPr/>
          <p:nvPr/>
        </p:nvSpPr>
        <p:spPr>
          <a:xfrm>
            <a:off x="6248399" y="3846876"/>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5" name="Rechteck: abgerundete Ecken 14">
            <a:extLst>
              <a:ext uri="{FF2B5EF4-FFF2-40B4-BE49-F238E27FC236}">
                <a16:creationId xmlns:a16="http://schemas.microsoft.com/office/drawing/2014/main" id="{47BAEFE9-7AE8-AA09-C6E0-CD759648AD07}"/>
              </a:ext>
            </a:extLst>
          </p:cNvPr>
          <p:cNvSpPr/>
          <p:nvPr/>
        </p:nvSpPr>
        <p:spPr>
          <a:xfrm>
            <a:off x="6248399" y="4472691"/>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6" name="Rechteck: abgerundete Ecken 15">
            <a:extLst>
              <a:ext uri="{FF2B5EF4-FFF2-40B4-BE49-F238E27FC236}">
                <a16:creationId xmlns:a16="http://schemas.microsoft.com/office/drawing/2014/main" id="{A9385FC8-6744-1E09-1899-21D563921434}"/>
              </a:ext>
            </a:extLst>
          </p:cNvPr>
          <p:cNvSpPr/>
          <p:nvPr/>
        </p:nvSpPr>
        <p:spPr>
          <a:xfrm>
            <a:off x="6248399" y="5098506"/>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26981217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881132"/>
            <a:ext cx="12192001"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Wer machte was, bevor er/sie hauptberuflich Schriftsteller*in wurde?</a:t>
            </a:r>
            <a:endParaRPr lang="de-DE" sz="40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44223" y="5914362"/>
            <a:ext cx="11608793"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A-2   B-1   C-4   D-3</a:t>
            </a:r>
            <a:endParaRPr lang="de-DE" sz="40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5E2752E9-9703-49AE-B6D0-AA3C79F53082}"/>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634F55B5-6DD3-21D1-D7E3-FDA3031016F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14" name="Textfeld 13">
            <a:extLst>
              <a:ext uri="{FF2B5EF4-FFF2-40B4-BE49-F238E27FC236}">
                <a16:creationId xmlns:a16="http://schemas.microsoft.com/office/drawing/2014/main" id="{0F2AD9E0-1360-90A9-2E40-74553C6A7B4E}"/>
              </a:ext>
            </a:extLst>
          </p:cNvPr>
          <p:cNvSpPr txBox="1"/>
          <p:nvPr/>
        </p:nvSpPr>
        <p:spPr>
          <a:xfrm flipH="1">
            <a:off x="5921976" y="3106235"/>
            <a:ext cx="6270023"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Immobilienmakler</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Software-Entwickler </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(eig. Firma)</a:t>
            </a:r>
            <a:endParaRPr lang="de-DE" sz="28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Holzfäller</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Bildauswerter für die CIA</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5" name="Textfeld 14">
            <a:extLst>
              <a:ext uri="{FF2B5EF4-FFF2-40B4-BE49-F238E27FC236}">
                <a16:creationId xmlns:a16="http://schemas.microsoft.com/office/drawing/2014/main" id="{A1C48738-323C-34B5-3C0E-51BAFF7E3FF4}"/>
              </a:ext>
            </a:extLst>
          </p:cNvPr>
          <p:cNvSpPr txBox="1"/>
          <p:nvPr/>
        </p:nvSpPr>
        <p:spPr>
          <a:xfrm flipH="1">
            <a:off x="857826" y="3115308"/>
            <a:ext cx="4018968"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Andreas Eschbach</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Robert A. Heinlein</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Alice B. Sheldon</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Harlan Ellison</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6" name="Rechteck: abgerundete Ecken 15">
            <a:extLst>
              <a:ext uri="{FF2B5EF4-FFF2-40B4-BE49-F238E27FC236}">
                <a16:creationId xmlns:a16="http://schemas.microsoft.com/office/drawing/2014/main" id="{F43BC8CF-694F-9B14-6238-01B8AA7669CA}"/>
              </a:ext>
            </a:extLst>
          </p:cNvPr>
          <p:cNvSpPr/>
          <p:nvPr/>
        </p:nvSpPr>
        <p:spPr>
          <a:xfrm>
            <a:off x="263302" y="315623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7" name="Rechteck: abgerundete Ecken 16">
            <a:extLst>
              <a:ext uri="{FF2B5EF4-FFF2-40B4-BE49-F238E27FC236}">
                <a16:creationId xmlns:a16="http://schemas.microsoft.com/office/drawing/2014/main" id="{A2593C1C-4439-D1B0-B1C4-36F6661AF7CA}"/>
              </a:ext>
            </a:extLst>
          </p:cNvPr>
          <p:cNvSpPr/>
          <p:nvPr/>
        </p:nvSpPr>
        <p:spPr>
          <a:xfrm>
            <a:off x="263302" y="378205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8" name="Rechteck: abgerundete Ecken 17">
            <a:extLst>
              <a:ext uri="{FF2B5EF4-FFF2-40B4-BE49-F238E27FC236}">
                <a16:creationId xmlns:a16="http://schemas.microsoft.com/office/drawing/2014/main" id="{A99D0C5B-9048-3B83-06D8-D42D041A0110}"/>
              </a:ext>
            </a:extLst>
          </p:cNvPr>
          <p:cNvSpPr/>
          <p:nvPr/>
        </p:nvSpPr>
        <p:spPr>
          <a:xfrm>
            <a:off x="263302" y="440786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9" name="Rechteck: abgerundete Ecken 18">
            <a:extLst>
              <a:ext uri="{FF2B5EF4-FFF2-40B4-BE49-F238E27FC236}">
                <a16:creationId xmlns:a16="http://schemas.microsoft.com/office/drawing/2014/main" id="{33239524-3880-1A73-2CBC-B9E945EEA3FE}"/>
              </a:ext>
            </a:extLst>
          </p:cNvPr>
          <p:cNvSpPr/>
          <p:nvPr/>
        </p:nvSpPr>
        <p:spPr>
          <a:xfrm>
            <a:off x="263302" y="503368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0" name="Rechteck: abgerundete Ecken 19">
            <a:extLst>
              <a:ext uri="{FF2B5EF4-FFF2-40B4-BE49-F238E27FC236}">
                <a16:creationId xmlns:a16="http://schemas.microsoft.com/office/drawing/2014/main" id="{642F5286-485C-5800-F851-8C9933BBC99F}"/>
              </a:ext>
            </a:extLst>
          </p:cNvPr>
          <p:cNvSpPr/>
          <p:nvPr/>
        </p:nvSpPr>
        <p:spPr>
          <a:xfrm>
            <a:off x="5226994" y="3172425"/>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1" name="Rechteck: abgerundete Ecken 20">
            <a:extLst>
              <a:ext uri="{FF2B5EF4-FFF2-40B4-BE49-F238E27FC236}">
                <a16:creationId xmlns:a16="http://schemas.microsoft.com/office/drawing/2014/main" id="{5FF620A9-C00F-E067-B483-378666C2F846}"/>
              </a:ext>
            </a:extLst>
          </p:cNvPr>
          <p:cNvSpPr/>
          <p:nvPr/>
        </p:nvSpPr>
        <p:spPr>
          <a:xfrm>
            <a:off x="5226994" y="3798240"/>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2" name="Rechteck: abgerundete Ecken 21">
            <a:extLst>
              <a:ext uri="{FF2B5EF4-FFF2-40B4-BE49-F238E27FC236}">
                <a16:creationId xmlns:a16="http://schemas.microsoft.com/office/drawing/2014/main" id="{FE0A0E16-0141-625A-6301-CCFB7A015EF6}"/>
              </a:ext>
            </a:extLst>
          </p:cNvPr>
          <p:cNvSpPr/>
          <p:nvPr/>
        </p:nvSpPr>
        <p:spPr>
          <a:xfrm>
            <a:off x="5226994" y="4424055"/>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3" name="Rechteck: abgerundete Ecken 22">
            <a:extLst>
              <a:ext uri="{FF2B5EF4-FFF2-40B4-BE49-F238E27FC236}">
                <a16:creationId xmlns:a16="http://schemas.microsoft.com/office/drawing/2014/main" id="{237497AE-2887-407B-2E40-6B99D64C71DF}"/>
              </a:ext>
            </a:extLst>
          </p:cNvPr>
          <p:cNvSpPr/>
          <p:nvPr/>
        </p:nvSpPr>
        <p:spPr>
          <a:xfrm>
            <a:off x="5226994" y="5049870"/>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7151661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883227"/>
            <a:ext cx="12192000" cy="363176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Autorin beschrieb in ihren Romanen bevorzugt andere Formen der Partnerschaft, Sexualität und Familie, wie eine Viererehe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oder Brunftzeiten für Menschen?</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891907"/>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endPar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EA5CF6EC-3765-485B-95C8-B11CFBCEA44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C2290E1C-4BA9-0A6F-3F62-6D5DAB485440}"/>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6" name="Textfeld 5">
            <a:extLst>
              <a:ext uri="{FF2B5EF4-FFF2-40B4-BE49-F238E27FC236}">
                <a16:creationId xmlns:a16="http://schemas.microsoft.com/office/drawing/2014/main" id="{BEE7FAA6-5226-D04A-6ABE-35730FA0D544}"/>
              </a:ext>
            </a:extLst>
          </p:cNvPr>
          <p:cNvSpPr txBox="1"/>
          <p:nvPr/>
        </p:nvSpPr>
        <p:spPr>
          <a:xfrm flipH="1">
            <a:off x="1066798" y="4509227"/>
            <a:ext cx="5582808"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Octavia E. Butler</a:t>
            </a:r>
          </a:p>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Alice B. Sheldon</a:t>
            </a:r>
          </a:p>
        </p:txBody>
      </p:sp>
      <p:sp>
        <p:nvSpPr>
          <p:cNvPr id="8" name="Rechteck: abgerundete Ecken 7">
            <a:extLst>
              <a:ext uri="{FF2B5EF4-FFF2-40B4-BE49-F238E27FC236}">
                <a16:creationId xmlns:a16="http://schemas.microsoft.com/office/drawing/2014/main" id="{177293D0-5447-1133-2B5A-D19443251B14}"/>
              </a:ext>
            </a:extLst>
          </p:cNvPr>
          <p:cNvSpPr/>
          <p:nvPr/>
        </p:nvSpPr>
        <p:spPr>
          <a:xfrm>
            <a:off x="453870" y="45750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2B6D55FC-BFCF-3EA9-24B6-9010D92BA998}"/>
              </a:ext>
            </a:extLst>
          </p:cNvPr>
          <p:cNvSpPr txBox="1"/>
          <p:nvPr/>
        </p:nvSpPr>
        <p:spPr>
          <a:xfrm flipH="1">
            <a:off x="7416798" y="4509227"/>
            <a:ext cx="4775202"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Joanna Russ</a:t>
            </a:r>
          </a:p>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Ursula K. Le Guin</a:t>
            </a:r>
          </a:p>
        </p:txBody>
      </p:sp>
      <p:sp>
        <p:nvSpPr>
          <p:cNvPr id="10" name="Rechteck: abgerundete Ecken 9">
            <a:extLst>
              <a:ext uri="{FF2B5EF4-FFF2-40B4-BE49-F238E27FC236}">
                <a16:creationId xmlns:a16="http://schemas.microsoft.com/office/drawing/2014/main" id="{F44661B6-7003-9909-21F5-B936F004028C}"/>
              </a:ext>
            </a:extLst>
          </p:cNvPr>
          <p:cNvSpPr/>
          <p:nvPr/>
        </p:nvSpPr>
        <p:spPr>
          <a:xfrm>
            <a:off x="444634" y="525952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DD70DD31-47FF-3F81-F3D2-4D0F1DF447E1}"/>
              </a:ext>
            </a:extLst>
          </p:cNvPr>
          <p:cNvSpPr/>
          <p:nvPr/>
        </p:nvSpPr>
        <p:spPr>
          <a:xfrm>
            <a:off x="6840798" y="460528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5DD84570-EADD-3420-954C-63EA8323123D}"/>
              </a:ext>
            </a:extLst>
          </p:cNvPr>
          <p:cNvSpPr/>
          <p:nvPr/>
        </p:nvSpPr>
        <p:spPr>
          <a:xfrm>
            <a:off x="6831562" y="528972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300347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73677"/>
            <a:ext cx="12191999" cy="166199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Robert schrieb welchen Roman?</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902778"/>
            <a:ext cx="12192001"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B-3   C-1   D-2</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EA5CF6EC-3765-485B-95C8-B11CFBCEA44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CB9FEF0E-4EC0-D45A-5AD5-C71D6BB7E500}"/>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6" name="Textfeld 5">
            <a:extLst>
              <a:ext uri="{FF2B5EF4-FFF2-40B4-BE49-F238E27FC236}">
                <a16:creationId xmlns:a16="http://schemas.microsoft.com/office/drawing/2014/main" id="{C57617BF-DFBE-F7B8-42E3-7BE2F63623E9}"/>
              </a:ext>
            </a:extLst>
          </p:cNvPr>
          <p:cNvSpPr txBox="1"/>
          <p:nvPr/>
        </p:nvSpPr>
        <p:spPr>
          <a:xfrm flipH="1">
            <a:off x="924941" y="2466042"/>
            <a:ext cx="5323458" cy="300082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Robert Silverberg</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Robert A. Heinlein</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Robert Bloch</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Robert L. Forward</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Textfeld 7">
            <a:extLst>
              <a:ext uri="{FF2B5EF4-FFF2-40B4-BE49-F238E27FC236}">
                <a16:creationId xmlns:a16="http://schemas.microsoft.com/office/drawing/2014/main" id="{744CA386-6A70-F664-61C2-68C08198B78C}"/>
              </a:ext>
            </a:extLst>
          </p:cNvPr>
          <p:cNvSpPr txBox="1"/>
          <p:nvPr/>
        </p:nvSpPr>
        <p:spPr>
          <a:xfrm flipH="1">
            <a:off x="6498884" y="2466042"/>
            <a:ext cx="5699597" cy="2939266"/>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Regime der Psychos«</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Drachenei</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»Revolte auf Luna«</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Schadrach</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im Feuerofen«</a:t>
            </a:r>
          </a:p>
        </p:txBody>
      </p:sp>
      <p:sp>
        <p:nvSpPr>
          <p:cNvPr id="9" name="Rechteck: abgerundete Ecken 8">
            <a:extLst>
              <a:ext uri="{FF2B5EF4-FFF2-40B4-BE49-F238E27FC236}">
                <a16:creationId xmlns:a16="http://schemas.microsoft.com/office/drawing/2014/main" id="{484DDEA0-BAE3-4829-CC1A-67C96A9E084E}"/>
              </a:ext>
            </a:extLst>
          </p:cNvPr>
          <p:cNvSpPr/>
          <p:nvPr/>
        </p:nvSpPr>
        <p:spPr>
          <a:xfrm>
            <a:off x="253146" y="25137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92EAF307-13B1-2E75-08E3-07FB41804F98}"/>
              </a:ext>
            </a:extLst>
          </p:cNvPr>
          <p:cNvSpPr/>
          <p:nvPr/>
        </p:nvSpPr>
        <p:spPr>
          <a:xfrm>
            <a:off x="253146" y="330496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C46804AE-02E5-FD0F-EAED-1C3FEB53E9B6}"/>
              </a:ext>
            </a:extLst>
          </p:cNvPr>
          <p:cNvSpPr/>
          <p:nvPr/>
        </p:nvSpPr>
        <p:spPr>
          <a:xfrm>
            <a:off x="253146" y="408641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4" name="Rechteck: abgerundete Ecken 13">
            <a:extLst>
              <a:ext uri="{FF2B5EF4-FFF2-40B4-BE49-F238E27FC236}">
                <a16:creationId xmlns:a16="http://schemas.microsoft.com/office/drawing/2014/main" id="{7A71935A-81B9-B219-2A40-3DCBCA3EFECC}"/>
              </a:ext>
            </a:extLst>
          </p:cNvPr>
          <p:cNvSpPr/>
          <p:nvPr/>
        </p:nvSpPr>
        <p:spPr>
          <a:xfrm>
            <a:off x="253146" y="482896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5" name="Rechteck: abgerundete Ecken 14">
            <a:extLst>
              <a:ext uri="{FF2B5EF4-FFF2-40B4-BE49-F238E27FC236}">
                <a16:creationId xmlns:a16="http://schemas.microsoft.com/office/drawing/2014/main" id="{C9521BFD-6360-B146-125B-2B5085DB4C43}"/>
              </a:ext>
            </a:extLst>
          </p:cNvPr>
          <p:cNvSpPr/>
          <p:nvPr/>
        </p:nvSpPr>
        <p:spPr>
          <a:xfrm>
            <a:off x="5878745" y="2529961"/>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6" name="Rechteck: abgerundete Ecken 15">
            <a:extLst>
              <a:ext uri="{FF2B5EF4-FFF2-40B4-BE49-F238E27FC236}">
                <a16:creationId xmlns:a16="http://schemas.microsoft.com/office/drawing/2014/main" id="{B12E4B4F-A56A-DDC8-D475-F944EDACB4A0}"/>
              </a:ext>
            </a:extLst>
          </p:cNvPr>
          <p:cNvSpPr/>
          <p:nvPr/>
        </p:nvSpPr>
        <p:spPr>
          <a:xfrm>
            <a:off x="5878745" y="332115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7" name="Rechteck: abgerundete Ecken 16">
            <a:extLst>
              <a:ext uri="{FF2B5EF4-FFF2-40B4-BE49-F238E27FC236}">
                <a16:creationId xmlns:a16="http://schemas.microsoft.com/office/drawing/2014/main" id="{E2C25F6F-6FD4-1C2E-F023-A35B253127A6}"/>
              </a:ext>
            </a:extLst>
          </p:cNvPr>
          <p:cNvSpPr/>
          <p:nvPr/>
        </p:nvSpPr>
        <p:spPr>
          <a:xfrm>
            <a:off x="5878745" y="410260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8" name="Rechteck: abgerundete Ecken 17">
            <a:extLst>
              <a:ext uri="{FF2B5EF4-FFF2-40B4-BE49-F238E27FC236}">
                <a16:creationId xmlns:a16="http://schemas.microsoft.com/office/drawing/2014/main" id="{F7EC8A28-F840-283B-C575-4D6CFA407F09}"/>
              </a:ext>
            </a:extLst>
          </p:cNvPr>
          <p:cNvSpPr/>
          <p:nvPr/>
        </p:nvSpPr>
        <p:spPr>
          <a:xfrm>
            <a:off x="5878745" y="484515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5506588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617064"/>
            <a:ext cx="12191998"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Morgen haben mehrere Autoren Geburtstag, </a:t>
            </a:r>
            <a:b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aber wer wurde wann geboren?</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68840"/>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A-6   B-3   C-5   D-4   E-2   F-1</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EA5CF6EC-3765-485B-95C8-B11CFBCEA44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28E9D3E-D656-CDAF-0C21-32409806A062}"/>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
        <p:nvSpPr>
          <p:cNvPr id="16" name="Textfeld 15">
            <a:extLst>
              <a:ext uri="{FF2B5EF4-FFF2-40B4-BE49-F238E27FC236}">
                <a16:creationId xmlns:a16="http://schemas.microsoft.com/office/drawing/2014/main" id="{68018D6B-7ADB-ABE2-D2C8-19AC04E7291C}"/>
              </a:ext>
            </a:extLst>
          </p:cNvPr>
          <p:cNvSpPr txBox="1"/>
          <p:nvPr/>
        </p:nvSpPr>
        <p:spPr>
          <a:xfrm flipH="1">
            <a:off x="924941" y="2689780"/>
            <a:ext cx="7964162" cy="3431709"/>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Bruce Sterling</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Erich von Däniken und Jack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McDevitt</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Horst Pukallus</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Thomas F. Monteleone</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Gene Wolfe</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Günter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Krupkat</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7" name="Textfeld 16">
            <a:extLst>
              <a:ext uri="{FF2B5EF4-FFF2-40B4-BE49-F238E27FC236}">
                <a16:creationId xmlns:a16="http://schemas.microsoft.com/office/drawing/2014/main" id="{245E1724-49BF-FA7D-21F3-15BBFDFD704A}"/>
              </a:ext>
            </a:extLst>
          </p:cNvPr>
          <p:cNvSpPr txBox="1"/>
          <p:nvPr/>
        </p:nvSpPr>
        <p:spPr>
          <a:xfrm flipH="1">
            <a:off x="9553379" y="2689780"/>
            <a:ext cx="2324103" cy="3431709"/>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14.4.1909</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14.4.1931</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14.4.1935</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14.4.1946</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14.4.1949</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14.4.1954</a:t>
            </a:r>
          </a:p>
        </p:txBody>
      </p:sp>
      <p:sp>
        <p:nvSpPr>
          <p:cNvPr id="18" name="Rechteck: abgerundete Ecken 17">
            <a:extLst>
              <a:ext uri="{FF2B5EF4-FFF2-40B4-BE49-F238E27FC236}">
                <a16:creationId xmlns:a16="http://schemas.microsoft.com/office/drawing/2014/main" id="{6D5B774E-B256-6246-E957-C6C7D11CF0BC}"/>
              </a:ext>
            </a:extLst>
          </p:cNvPr>
          <p:cNvSpPr/>
          <p:nvPr/>
        </p:nvSpPr>
        <p:spPr>
          <a:xfrm>
            <a:off x="253146" y="273751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9" name="Rechteck: abgerundete Ecken 18">
            <a:extLst>
              <a:ext uri="{FF2B5EF4-FFF2-40B4-BE49-F238E27FC236}">
                <a16:creationId xmlns:a16="http://schemas.microsoft.com/office/drawing/2014/main" id="{26EC1473-E6C9-21F3-5B73-3C784C7C6707}"/>
              </a:ext>
            </a:extLst>
          </p:cNvPr>
          <p:cNvSpPr/>
          <p:nvPr/>
        </p:nvSpPr>
        <p:spPr>
          <a:xfrm>
            <a:off x="253146" y="329134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0" name="Rechteck: abgerundete Ecken 19">
            <a:extLst>
              <a:ext uri="{FF2B5EF4-FFF2-40B4-BE49-F238E27FC236}">
                <a16:creationId xmlns:a16="http://schemas.microsoft.com/office/drawing/2014/main" id="{7EE28656-A709-0465-33B6-8F1254E8B343}"/>
              </a:ext>
            </a:extLst>
          </p:cNvPr>
          <p:cNvSpPr/>
          <p:nvPr/>
        </p:nvSpPr>
        <p:spPr>
          <a:xfrm>
            <a:off x="253146" y="384516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21" name="Rechteck: abgerundete Ecken 20">
            <a:extLst>
              <a:ext uri="{FF2B5EF4-FFF2-40B4-BE49-F238E27FC236}">
                <a16:creationId xmlns:a16="http://schemas.microsoft.com/office/drawing/2014/main" id="{B7EFC75F-0079-ECCE-C5D6-CD4DA138C654}"/>
              </a:ext>
            </a:extLst>
          </p:cNvPr>
          <p:cNvSpPr/>
          <p:nvPr/>
        </p:nvSpPr>
        <p:spPr>
          <a:xfrm>
            <a:off x="253146" y="439899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2" name="Rechteck: abgerundete Ecken 21">
            <a:extLst>
              <a:ext uri="{FF2B5EF4-FFF2-40B4-BE49-F238E27FC236}">
                <a16:creationId xmlns:a16="http://schemas.microsoft.com/office/drawing/2014/main" id="{4D55698B-97C9-1C66-2C1A-22DA5DFD33DB}"/>
              </a:ext>
            </a:extLst>
          </p:cNvPr>
          <p:cNvSpPr/>
          <p:nvPr/>
        </p:nvSpPr>
        <p:spPr>
          <a:xfrm>
            <a:off x="8933241" y="2753699"/>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3" name="Rechteck: abgerundete Ecken 22">
            <a:extLst>
              <a:ext uri="{FF2B5EF4-FFF2-40B4-BE49-F238E27FC236}">
                <a16:creationId xmlns:a16="http://schemas.microsoft.com/office/drawing/2014/main" id="{6852B813-2884-9DBA-7062-F9A0CD6E3E7E}"/>
              </a:ext>
            </a:extLst>
          </p:cNvPr>
          <p:cNvSpPr/>
          <p:nvPr/>
        </p:nvSpPr>
        <p:spPr>
          <a:xfrm>
            <a:off x="8933241" y="330752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4" name="Rechteck: abgerundete Ecken 23">
            <a:extLst>
              <a:ext uri="{FF2B5EF4-FFF2-40B4-BE49-F238E27FC236}">
                <a16:creationId xmlns:a16="http://schemas.microsoft.com/office/drawing/2014/main" id="{D0741495-0E89-4A3F-54C3-E02670DD62DA}"/>
              </a:ext>
            </a:extLst>
          </p:cNvPr>
          <p:cNvSpPr/>
          <p:nvPr/>
        </p:nvSpPr>
        <p:spPr>
          <a:xfrm>
            <a:off x="8933241" y="386135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5" name="Rechteck: abgerundete Ecken 24">
            <a:extLst>
              <a:ext uri="{FF2B5EF4-FFF2-40B4-BE49-F238E27FC236}">
                <a16:creationId xmlns:a16="http://schemas.microsoft.com/office/drawing/2014/main" id="{D0C9DDC6-6EFF-777D-AB6C-7A5470A6F50D}"/>
              </a:ext>
            </a:extLst>
          </p:cNvPr>
          <p:cNvSpPr/>
          <p:nvPr/>
        </p:nvSpPr>
        <p:spPr>
          <a:xfrm>
            <a:off x="8933241" y="4415186"/>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
        <p:nvSpPr>
          <p:cNvPr id="26" name="Rechteck: abgerundete Ecken 25">
            <a:extLst>
              <a:ext uri="{FF2B5EF4-FFF2-40B4-BE49-F238E27FC236}">
                <a16:creationId xmlns:a16="http://schemas.microsoft.com/office/drawing/2014/main" id="{5D4C845E-0EF9-E48F-57C4-C550926E8CE7}"/>
              </a:ext>
            </a:extLst>
          </p:cNvPr>
          <p:cNvSpPr/>
          <p:nvPr/>
        </p:nvSpPr>
        <p:spPr>
          <a:xfrm>
            <a:off x="253146" y="495282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27" name="Rechteck: abgerundete Ecken 26">
            <a:extLst>
              <a:ext uri="{FF2B5EF4-FFF2-40B4-BE49-F238E27FC236}">
                <a16:creationId xmlns:a16="http://schemas.microsoft.com/office/drawing/2014/main" id="{7D5F54F9-7A3E-C2D1-9E5B-20A13C664041}"/>
              </a:ext>
            </a:extLst>
          </p:cNvPr>
          <p:cNvSpPr/>
          <p:nvPr/>
        </p:nvSpPr>
        <p:spPr>
          <a:xfrm>
            <a:off x="8933241" y="4969015"/>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5</a:t>
            </a:r>
          </a:p>
        </p:txBody>
      </p:sp>
      <p:sp>
        <p:nvSpPr>
          <p:cNvPr id="28" name="Rechteck: abgerundete Ecken 27">
            <a:extLst>
              <a:ext uri="{FF2B5EF4-FFF2-40B4-BE49-F238E27FC236}">
                <a16:creationId xmlns:a16="http://schemas.microsoft.com/office/drawing/2014/main" id="{06997894-73F5-0C19-3D7A-36952E865BF8}"/>
              </a:ext>
            </a:extLst>
          </p:cNvPr>
          <p:cNvSpPr/>
          <p:nvPr/>
        </p:nvSpPr>
        <p:spPr>
          <a:xfrm>
            <a:off x="253146" y="550665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F</a:t>
            </a:r>
          </a:p>
        </p:txBody>
      </p:sp>
      <p:sp>
        <p:nvSpPr>
          <p:cNvPr id="29" name="Rechteck: abgerundete Ecken 28">
            <a:extLst>
              <a:ext uri="{FF2B5EF4-FFF2-40B4-BE49-F238E27FC236}">
                <a16:creationId xmlns:a16="http://schemas.microsoft.com/office/drawing/2014/main" id="{E99A5B1C-E364-A0DA-EDE7-19CF277B8EBB}"/>
              </a:ext>
            </a:extLst>
          </p:cNvPr>
          <p:cNvSpPr/>
          <p:nvPr/>
        </p:nvSpPr>
        <p:spPr>
          <a:xfrm>
            <a:off x="8933241" y="552284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6</a:t>
            </a:r>
          </a:p>
        </p:txBody>
      </p:sp>
    </p:spTree>
    <p:extLst>
      <p:ext uri="{BB962C8B-B14F-4D97-AF65-F5344CB8AC3E}">
        <p14:creationId xmlns:p14="http://schemas.microsoft.com/office/powerpoint/2010/main" val="564700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58347-03C2-6A51-9858-E60B91CE79D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94EC1CE-8FBC-8BB4-FABB-2F6E418AC913}"/>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FCFF0912-375E-9D56-6710-63AAF14A5606}"/>
              </a:ext>
            </a:extLst>
          </p:cNvPr>
          <p:cNvSpPr txBox="1"/>
          <p:nvPr/>
        </p:nvSpPr>
        <p:spPr>
          <a:xfrm flipH="1">
            <a:off x="244221" y="810490"/>
            <a:ext cx="11608793" cy="2492990"/>
          </a:xfrm>
          <a:prstGeom prst="rect">
            <a:avLst/>
          </a:prstGeom>
          <a:noFill/>
        </p:spPr>
        <p:txBody>
          <a:bodyPr wrap="square" rtlCol="0">
            <a:spAutoFit/>
          </a:bodyPr>
          <a:lstStyle/>
          <a:p>
            <a:pPr marL="2147888" indent="-2147888" algn="ctr"/>
            <a:r>
              <a:rPr lang="de-DE" sz="60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6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Wie oft erhielt Andreas Eschbach </a:t>
            </a:r>
            <a:b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bislang den Kurd Laßwitz Preis?</a:t>
            </a:r>
            <a:endParaRPr lang="de-DE" sz="48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B06DE13F-A9F8-9905-1F1A-6739D6B8902D}"/>
              </a:ext>
            </a:extLst>
          </p:cNvPr>
          <p:cNvSpPr txBox="1"/>
          <p:nvPr/>
        </p:nvSpPr>
        <p:spPr>
          <a:xfrm flipH="1">
            <a:off x="0" y="4907192"/>
            <a:ext cx="12191999" cy="190821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E</a:t>
            </a:r>
            <a:b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für Romane: 1997,1999, 2000, 2002, 2004, 2008, 2010, 2012, 2019, 2020, 2021; für Erzählungen: 2009</a:t>
            </a:r>
            <a:endPar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C0C640B3-6446-A103-846C-583F83EED022}"/>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2BAFD831-F0FD-F8AF-CFB0-5F29C0BA5B28}"/>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11</a:t>
            </a:r>
          </a:p>
        </p:txBody>
      </p:sp>
      <p:sp>
        <p:nvSpPr>
          <p:cNvPr id="6" name="Textfeld 5">
            <a:extLst>
              <a:ext uri="{FF2B5EF4-FFF2-40B4-BE49-F238E27FC236}">
                <a16:creationId xmlns:a16="http://schemas.microsoft.com/office/drawing/2014/main" id="{DD558686-3F48-A879-49C9-928AFC34E90E}"/>
              </a:ext>
            </a:extLst>
          </p:cNvPr>
          <p:cNvSpPr txBox="1"/>
          <p:nvPr/>
        </p:nvSpPr>
        <p:spPr>
          <a:xfrm flipH="1">
            <a:off x="1752342" y="3388033"/>
            <a:ext cx="1876857"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8 mal</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11 mal</a:t>
            </a:r>
          </a:p>
        </p:txBody>
      </p:sp>
      <p:sp>
        <p:nvSpPr>
          <p:cNvPr id="8" name="Rechteck: abgerundete Ecken 7">
            <a:extLst>
              <a:ext uri="{FF2B5EF4-FFF2-40B4-BE49-F238E27FC236}">
                <a16:creationId xmlns:a16="http://schemas.microsoft.com/office/drawing/2014/main" id="{EF65164E-D50F-8F9B-393E-3D5A01C1E174}"/>
              </a:ext>
            </a:extLst>
          </p:cNvPr>
          <p:cNvSpPr/>
          <p:nvPr/>
        </p:nvSpPr>
        <p:spPr>
          <a:xfrm>
            <a:off x="1124864" y="34286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2242F986-C317-8081-B3D4-D3F6F72D2F1D}"/>
              </a:ext>
            </a:extLst>
          </p:cNvPr>
          <p:cNvSpPr/>
          <p:nvPr/>
        </p:nvSpPr>
        <p:spPr>
          <a:xfrm>
            <a:off x="8328595" y="34286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751386F4-5FF2-D9F6-16A5-AEC232D317DA}"/>
              </a:ext>
            </a:extLst>
          </p:cNvPr>
          <p:cNvSpPr/>
          <p:nvPr/>
        </p:nvSpPr>
        <p:spPr>
          <a:xfrm>
            <a:off x="4398943" y="34286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8B95783C-CC68-4AD9-0932-C7195F0C3FAB}"/>
              </a:ext>
            </a:extLst>
          </p:cNvPr>
          <p:cNvSpPr/>
          <p:nvPr/>
        </p:nvSpPr>
        <p:spPr>
          <a:xfrm>
            <a:off x="1124864" y="425061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5" name="Rechteck: abgerundete Ecken 14">
            <a:extLst>
              <a:ext uri="{FF2B5EF4-FFF2-40B4-BE49-F238E27FC236}">
                <a16:creationId xmlns:a16="http://schemas.microsoft.com/office/drawing/2014/main" id="{7F3BC0FD-8051-2E3E-D64A-DA1371CA2E80}"/>
              </a:ext>
            </a:extLst>
          </p:cNvPr>
          <p:cNvSpPr/>
          <p:nvPr/>
        </p:nvSpPr>
        <p:spPr>
          <a:xfrm>
            <a:off x="4398943" y="425061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17" name="Rechteck: abgerundete Ecken 16">
            <a:extLst>
              <a:ext uri="{FF2B5EF4-FFF2-40B4-BE49-F238E27FC236}">
                <a16:creationId xmlns:a16="http://schemas.microsoft.com/office/drawing/2014/main" id="{D6B533E3-E0F7-C079-BF38-47B41F33B9D1}"/>
              </a:ext>
            </a:extLst>
          </p:cNvPr>
          <p:cNvSpPr/>
          <p:nvPr/>
        </p:nvSpPr>
        <p:spPr>
          <a:xfrm>
            <a:off x="8328595" y="425061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F</a:t>
            </a:r>
          </a:p>
        </p:txBody>
      </p:sp>
      <p:sp>
        <p:nvSpPr>
          <p:cNvPr id="20" name="Textfeld 19">
            <a:extLst>
              <a:ext uri="{FF2B5EF4-FFF2-40B4-BE49-F238E27FC236}">
                <a16:creationId xmlns:a16="http://schemas.microsoft.com/office/drawing/2014/main" id="{6AD2EBB6-BD8E-E5D4-F71B-609DD64C803B}"/>
              </a:ext>
            </a:extLst>
          </p:cNvPr>
          <p:cNvSpPr txBox="1"/>
          <p:nvPr/>
        </p:nvSpPr>
        <p:spPr>
          <a:xfrm flipH="1">
            <a:off x="5157570" y="3378911"/>
            <a:ext cx="1876857"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9 mal</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12 mal</a:t>
            </a:r>
          </a:p>
        </p:txBody>
      </p:sp>
      <p:sp>
        <p:nvSpPr>
          <p:cNvPr id="21" name="Textfeld 20">
            <a:extLst>
              <a:ext uri="{FF2B5EF4-FFF2-40B4-BE49-F238E27FC236}">
                <a16:creationId xmlns:a16="http://schemas.microsoft.com/office/drawing/2014/main" id="{32679519-F076-3086-B9EB-8B2071650147}"/>
              </a:ext>
            </a:extLst>
          </p:cNvPr>
          <p:cNvSpPr txBox="1"/>
          <p:nvPr/>
        </p:nvSpPr>
        <p:spPr>
          <a:xfrm flipH="1">
            <a:off x="9064300" y="3359455"/>
            <a:ext cx="1876857"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10 mal</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13 mal</a:t>
            </a:r>
          </a:p>
        </p:txBody>
      </p:sp>
    </p:spTree>
    <p:extLst>
      <p:ext uri="{BB962C8B-B14F-4D97-AF65-F5344CB8AC3E}">
        <p14:creationId xmlns:p14="http://schemas.microsoft.com/office/powerpoint/2010/main" val="23431188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45350"/>
            <a:ext cx="12192000"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Welches SF-Buch aus dem Schneider Verlag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wurde nicht von H.G. Francis geschrieben?</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251085"/>
            <a:ext cx="12240000" cy="160043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a:t>
            </a:r>
            <a:endPar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»Kampf im Ufo« ist von Rainer M. Schröder</a:t>
            </a:r>
          </a:p>
        </p:txBody>
      </p:sp>
      <p:sp>
        <p:nvSpPr>
          <p:cNvPr id="7" name="Interaktive Schaltfläche: Zurückkehren 6">
            <a:hlinkClick r:id="rId2" action="ppaction://hlinksldjump" highlightClick="1"/>
            <a:extLst>
              <a:ext uri="{FF2B5EF4-FFF2-40B4-BE49-F238E27FC236}">
                <a16:creationId xmlns:a16="http://schemas.microsoft.com/office/drawing/2014/main" id="{D09FA35F-F93C-4508-B89F-C3F50C036FB8}"/>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6" name="Fünfeck 5">
            <a:extLst>
              <a:ext uri="{FF2B5EF4-FFF2-40B4-BE49-F238E27FC236}">
                <a16:creationId xmlns:a16="http://schemas.microsoft.com/office/drawing/2014/main" id="{F4EB911D-5E55-1886-DE76-741997E9B3BD}"/>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5" name="Textfeld 4">
            <a:extLst>
              <a:ext uri="{FF2B5EF4-FFF2-40B4-BE49-F238E27FC236}">
                <a16:creationId xmlns:a16="http://schemas.microsoft.com/office/drawing/2014/main" id="{C8278FB3-60FF-C1E7-9690-13A1214635B1}"/>
              </a:ext>
            </a:extLst>
          </p:cNvPr>
          <p:cNvSpPr txBox="1"/>
          <p:nvPr/>
        </p:nvSpPr>
        <p:spPr>
          <a:xfrm flipH="1">
            <a:off x="1066798" y="3251927"/>
            <a:ext cx="5582808" cy="1831271"/>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Rache des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Kukulkan</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»Geheime Befehle aus dem Jenseits«</a:t>
            </a:r>
          </a:p>
        </p:txBody>
      </p:sp>
      <p:sp>
        <p:nvSpPr>
          <p:cNvPr id="8" name="Rechteck: abgerundete Ecken 7">
            <a:extLst>
              <a:ext uri="{FF2B5EF4-FFF2-40B4-BE49-F238E27FC236}">
                <a16:creationId xmlns:a16="http://schemas.microsoft.com/office/drawing/2014/main" id="{8EDB151A-CBB7-07A3-8C67-BDDEA935F550}"/>
              </a:ext>
            </a:extLst>
          </p:cNvPr>
          <p:cNvSpPr/>
          <p:nvPr/>
        </p:nvSpPr>
        <p:spPr>
          <a:xfrm>
            <a:off x="453870" y="32873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DB3C5565-6106-12AB-3A28-FCB6797B7D47}"/>
              </a:ext>
            </a:extLst>
          </p:cNvPr>
          <p:cNvSpPr txBox="1"/>
          <p:nvPr/>
        </p:nvSpPr>
        <p:spPr>
          <a:xfrm flipH="1">
            <a:off x="7416798" y="3251927"/>
            <a:ext cx="4775202"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»Kampf im Ufo« </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rote Nebel«</a:t>
            </a:r>
          </a:p>
        </p:txBody>
      </p:sp>
      <p:sp>
        <p:nvSpPr>
          <p:cNvPr id="10" name="Rechteck: abgerundete Ecken 9">
            <a:extLst>
              <a:ext uri="{FF2B5EF4-FFF2-40B4-BE49-F238E27FC236}">
                <a16:creationId xmlns:a16="http://schemas.microsoft.com/office/drawing/2014/main" id="{962C359C-4944-B08D-FE72-803B0CB7E75F}"/>
              </a:ext>
            </a:extLst>
          </p:cNvPr>
          <p:cNvSpPr/>
          <p:nvPr/>
        </p:nvSpPr>
        <p:spPr>
          <a:xfrm>
            <a:off x="444634" y="389046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7275A800-6A89-D51E-A5DF-BE50618512C5}"/>
              </a:ext>
            </a:extLst>
          </p:cNvPr>
          <p:cNvSpPr/>
          <p:nvPr/>
        </p:nvSpPr>
        <p:spPr>
          <a:xfrm>
            <a:off x="6840798" y="33175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1FD7E82D-8443-3259-EFC1-F892A50C4D10}"/>
              </a:ext>
            </a:extLst>
          </p:cNvPr>
          <p:cNvSpPr/>
          <p:nvPr/>
        </p:nvSpPr>
        <p:spPr>
          <a:xfrm>
            <a:off x="6831562" y="392066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7831546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2" y="771598"/>
            <a:ext cx="11608793"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Welches Buch von Gene Wolfe wurde bis dato noch nicht ins Deutsche übersetzt?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342060"/>
            <a:ext cx="12191999" cy="147732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»On </a:t>
            </a:r>
            <a:r>
              <a:rPr lang="de-DE" sz="4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Blue‘s</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Waters« </a:t>
            </a:r>
            <a:b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(Band 1 von »The Book of the Short Sun«)</a:t>
            </a:r>
            <a:endPar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5BB39202-F79F-42C7-B7F3-A0D0D1AE0DE6}"/>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56C341F8-2D99-8CE0-6FAC-8B72A1D5D20B}"/>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6" name="Textfeld 5">
            <a:extLst>
              <a:ext uri="{FF2B5EF4-FFF2-40B4-BE49-F238E27FC236}">
                <a16:creationId xmlns:a16="http://schemas.microsoft.com/office/drawing/2014/main" id="{D3626E62-3FD4-8EDD-8950-39E0DAB4EDF1}"/>
              </a:ext>
            </a:extLst>
          </p:cNvPr>
          <p:cNvSpPr txBox="1"/>
          <p:nvPr/>
        </p:nvSpPr>
        <p:spPr>
          <a:xfrm flipH="1">
            <a:off x="847669" y="3200429"/>
            <a:ext cx="4204621"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»Peace«</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»On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Blue‘s</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Waters«</a:t>
            </a:r>
          </a:p>
        </p:txBody>
      </p:sp>
      <p:sp>
        <p:nvSpPr>
          <p:cNvPr id="8" name="Rechteck: abgerundete Ecken 7">
            <a:extLst>
              <a:ext uri="{FF2B5EF4-FFF2-40B4-BE49-F238E27FC236}">
                <a16:creationId xmlns:a16="http://schemas.microsoft.com/office/drawing/2014/main" id="{0DC9F4BA-1481-D8EB-B6C3-CBBAC7FE6A9C}"/>
              </a:ext>
            </a:extLst>
          </p:cNvPr>
          <p:cNvSpPr/>
          <p:nvPr/>
        </p:nvSpPr>
        <p:spPr>
          <a:xfrm>
            <a:off x="220190" y="329676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F9EF836E-FF50-A03D-0FAA-AC7B510D1856}"/>
              </a:ext>
            </a:extLst>
          </p:cNvPr>
          <p:cNvSpPr txBox="1"/>
          <p:nvPr/>
        </p:nvSpPr>
        <p:spPr>
          <a:xfrm flipH="1">
            <a:off x="5901123" y="3239596"/>
            <a:ext cx="6383251"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en-US"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The Fifth Head of Cerberus</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en-US"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The Devil in a Forest</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p:txBody>
      </p:sp>
      <p:sp>
        <p:nvSpPr>
          <p:cNvPr id="10" name="Rechteck: abgerundete Ecken 9">
            <a:extLst>
              <a:ext uri="{FF2B5EF4-FFF2-40B4-BE49-F238E27FC236}">
                <a16:creationId xmlns:a16="http://schemas.microsoft.com/office/drawing/2014/main" id="{D3027E9B-2928-50F2-722A-CC0D98E16B03}"/>
              </a:ext>
            </a:extLst>
          </p:cNvPr>
          <p:cNvSpPr/>
          <p:nvPr/>
        </p:nvSpPr>
        <p:spPr>
          <a:xfrm>
            <a:off x="210954" y="38999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3B220068-DD88-6376-B398-400375609EF4}"/>
              </a:ext>
            </a:extLst>
          </p:cNvPr>
          <p:cNvSpPr/>
          <p:nvPr/>
        </p:nvSpPr>
        <p:spPr>
          <a:xfrm>
            <a:off x="5314962"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FF9CD6FA-FFA2-C43C-14B2-01708FD1DD1E}"/>
              </a:ext>
            </a:extLst>
          </p:cNvPr>
          <p:cNvSpPr/>
          <p:nvPr/>
        </p:nvSpPr>
        <p:spPr>
          <a:xfrm>
            <a:off x="5305726" y="39301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565546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765735"/>
            <a:ext cx="12192001"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deutsche SF–Roman wurde kürzlich mit 12 Kurzgeschichten prominenter Autoren fortgesetzt bzw. ergänzt?</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279430"/>
            <a:ext cx="12192001" cy="160043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en-US"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a:t>
            </a:r>
            <a:endParaRPr lang="en-US"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a:p>
            <a:pPr algn="ctr"/>
            <a:r>
              <a:rPr lang="en-US"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»Andymon« </a:t>
            </a:r>
            <a:r>
              <a:rPr lang="en-US" sz="4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durch</a:t>
            </a:r>
            <a:r>
              <a:rPr lang="en-US"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die »</a:t>
            </a:r>
            <a:r>
              <a:rPr lang="en-US" sz="4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Andymonaden</a:t>
            </a:r>
            <a:r>
              <a:rPr lang="en-US"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endPar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96BAB25F-7705-4812-96BB-3B2D98F690E0}"/>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87B7213C-7DC5-99F2-9979-CB88EC23DC14}"/>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6" name="Textfeld 5">
            <a:extLst>
              <a:ext uri="{FF2B5EF4-FFF2-40B4-BE49-F238E27FC236}">
                <a16:creationId xmlns:a16="http://schemas.microsoft.com/office/drawing/2014/main" id="{4900DAF8-3659-8566-F96B-3A83C69364CD}"/>
              </a:ext>
            </a:extLst>
          </p:cNvPr>
          <p:cNvSpPr txBox="1"/>
          <p:nvPr/>
        </p:nvSpPr>
        <p:spPr>
          <a:xfrm flipH="1">
            <a:off x="1436951" y="3738909"/>
            <a:ext cx="4882569"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»Andymon«</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Wolke«</a:t>
            </a:r>
          </a:p>
        </p:txBody>
      </p:sp>
      <p:sp>
        <p:nvSpPr>
          <p:cNvPr id="8" name="Rechteck: abgerundete Ecken 7">
            <a:extLst>
              <a:ext uri="{FF2B5EF4-FFF2-40B4-BE49-F238E27FC236}">
                <a16:creationId xmlns:a16="http://schemas.microsoft.com/office/drawing/2014/main" id="{DA125CC9-D38F-CF6D-9870-4704EC9BCF56}"/>
              </a:ext>
            </a:extLst>
          </p:cNvPr>
          <p:cNvSpPr/>
          <p:nvPr/>
        </p:nvSpPr>
        <p:spPr>
          <a:xfrm>
            <a:off x="809470" y="38352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4CF4F9EB-2551-49D8-245C-20591EA6DDDE}"/>
              </a:ext>
            </a:extLst>
          </p:cNvPr>
          <p:cNvSpPr txBox="1"/>
          <p:nvPr/>
        </p:nvSpPr>
        <p:spPr>
          <a:xfrm flipH="1">
            <a:off x="7132320" y="3778076"/>
            <a:ext cx="488257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Jesus-Video«</a:t>
            </a:r>
          </a:p>
          <a:p>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Schwarm«</a:t>
            </a:r>
          </a:p>
        </p:txBody>
      </p:sp>
      <p:sp>
        <p:nvSpPr>
          <p:cNvPr id="10" name="Rechteck: abgerundete Ecken 9">
            <a:extLst>
              <a:ext uri="{FF2B5EF4-FFF2-40B4-BE49-F238E27FC236}">
                <a16:creationId xmlns:a16="http://schemas.microsoft.com/office/drawing/2014/main" id="{71997B26-FEB1-8A1B-3013-2224C0CAFF23}"/>
              </a:ext>
            </a:extLst>
          </p:cNvPr>
          <p:cNvSpPr/>
          <p:nvPr/>
        </p:nvSpPr>
        <p:spPr>
          <a:xfrm>
            <a:off x="800234" y="44384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B6B9607E-B109-AB95-C7D4-6F781011D7E2}"/>
              </a:ext>
            </a:extLst>
          </p:cNvPr>
          <p:cNvSpPr/>
          <p:nvPr/>
        </p:nvSpPr>
        <p:spPr>
          <a:xfrm>
            <a:off x="6546158" y="38654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42AF7762-4763-9992-99CC-F07DE71152E2}"/>
              </a:ext>
            </a:extLst>
          </p:cNvPr>
          <p:cNvSpPr/>
          <p:nvPr/>
        </p:nvSpPr>
        <p:spPr>
          <a:xfrm>
            <a:off x="6536922" y="44686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0005294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758637"/>
            <a:ext cx="12192001" cy="240065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Kurzgeschichte von Philip K. Dick wurde bislang noch nicht verfilmt?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3" y="5925585"/>
            <a:ext cx="12192001"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endParaRPr lang="de-DE" sz="44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C8BD4077-3A2E-4AF3-A469-88C63DBDB0E0}"/>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4915B018-4D6F-4203-1FC8-530FC997E9D5}"/>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6" name="Textfeld 5">
            <a:extLst>
              <a:ext uri="{FF2B5EF4-FFF2-40B4-BE49-F238E27FC236}">
                <a16:creationId xmlns:a16="http://schemas.microsoft.com/office/drawing/2014/main" id="{CB125310-B4EC-856A-0D2D-6BACB21D6635}"/>
              </a:ext>
            </a:extLst>
          </p:cNvPr>
          <p:cNvSpPr txBox="1"/>
          <p:nvPr/>
        </p:nvSpPr>
        <p:spPr>
          <a:xfrm flipH="1">
            <a:off x="1417548" y="3495069"/>
            <a:ext cx="3043609"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Paycheck</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en-US"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Autofac</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8" name="Rechteck: abgerundete Ecken 7">
            <a:extLst>
              <a:ext uri="{FF2B5EF4-FFF2-40B4-BE49-F238E27FC236}">
                <a16:creationId xmlns:a16="http://schemas.microsoft.com/office/drawing/2014/main" id="{D4C78F74-FCBE-372F-878F-4D7D78B212A3}"/>
              </a:ext>
            </a:extLst>
          </p:cNvPr>
          <p:cNvSpPr/>
          <p:nvPr/>
        </p:nvSpPr>
        <p:spPr>
          <a:xfrm>
            <a:off x="790068" y="359140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63F75646-17A1-F843-3CAE-2CDABD93A547}"/>
              </a:ext>
            </a:extLst>
          </p:cNvPr>
          <p:cNvSpPr txBox="1"/>
          <p:nvPr/>
        </p:nvSpPr>
        <p:spPr>
          <a:xfrm flipH="1">
            <a:off x="7053809" y="3534236"/>
            <a:ext cx="5138188" cy="1400383"/>
          </a:xfrm>
          <a:prstGeom prst="rect">
            <a:avLst/>
          </a:prstGeom>
          <a:noFill/>
        </p:spPr>
        <p:txBody>
          <a:bodyPr wrap="square" rtlCol="0">
            <a:spAutoFit/>
          </a:bodyPr>
          <a:lstStyle/>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»Impostor«</a:t>
            </a:r>
          </a:p>
          <a:p>
            <a:pPr>
              <a:spcAft>
                <a:spcPts val="6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»Foster,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You‘re</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Dead« </a:t>
            </a:r>
          </a:p>
        </p:txBody>
      </p:sp>
      <p:sp>
        <p:nvSpPr>
          <p:cNvPr id="10" name="Rechteck: abgerundete Ecken 9">
            <a:extLst>
              <a:ext uri="{FF2B5EF4-FFF2-40B4-BE49-F238E27FC236}">
                <a16:creationId xmlns:a16="http://schemas.microsoft.com/office/drawing/2014/main" id="{49385E5E-0E12-4643-4227-C42A76A76C55}"/>
              </a:ext>
            </a:extLst>
          </p:cNvPr>
          <p:cNvSpPr/>
          <p:nvPr/>
        </p:nvSpPr>
        <p:spPr>
          <a:xfrm>
            <a:off x="780832" y="430157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FE424C6E-46FD-35B6-FEEF-9DE51BCD3056}"/>
              </a:ext>
            </a:extLst>
          </p:cNvPr>
          <p:cNvSpPr/>
          <p:nvPr/>
        </p:nvSpPr>
        <p:spPr>
          <a:xfrm>
            <a:off x="6467648" y="36216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33A6E950-73FB-8C9E-9739-349D1D605F0A}"/>
              </a:ext>
            </a:extLst>
          </p:cNvPr>
          <p:cNvSpPr/>
          <p:nvPr/>
        </p:nvSpPr>
        <p:spPr>
          <a:xfrm>
            <a:off x="6458412" y="433177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30513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662863D-A88C-4134-BBF6-4BF182F476D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Spielregeln der Phantasten-Olympiade</a:t>
            </a:r>
          </a:p>
        </p:txBody>
      </p:sp>
      <p:pic>
        <p:nvPicPr>
          <p:cNvPr id="6" name="Grafik 5" descr="Ein Bild, das Schädel, Maske enthält.&#10;&#10;KI-generierte Inhalte können fehlerhaft sein.">
            <a:extLst>
              <a:ext uri="{FF2B5EF4-FFF2-40B4-BE49-F238E27FC236}">
                <a16:creationId xmlns:a16="http://schemas.microsoft.com/office/drawing/2014/main" id="{628F3502-A1F7-B5AA-9AF4-A0EE635A7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875" y="3296268"/>
            <a:ext cx="2461061" cy="3551572"/>
          </a:xfrm>
          <a:prstGeom prst="rect">
            <a:avLst/>
          </a:prstGeom>
        </p:spPr>
      </p:pic>
      <p:sp>
        <p:nvSpPr>
          <p:cNvPr id="4" name="Textfeld 3">
            <a:extLst>
              <a:ext uri="{FF2B5EF4-FFF2-40B4-BE49-F238E27FC236}">
                <a16:creationId xmlns:a16="http://schemas.microsoft.com/office/drawing/2014/main" id="{A4D192AE-2257-E25B-05A3-3D05788B7972}"/>
              </a:ext>
            </a:extLst>
          </p:cNvPr>
          <p:cNvSpPr txBox="1"/>
          <p:nvPr/>
        </p:nvSpPr>
        <p:spPr>
          <a:xfrm>
            <a:off x="244223" y="831272"/>
            <a:ext cx="11947777" cy="5632311"/>
          </a:xfrm>
          <a:prstGeom prst="rect">
            <a:avLst/>
          </a:prstGeom>
          <a:noFill/>
        </p:spPr>
        <p:txBody>
          <a:bodyPr wrap="square" rtlCol="0">
            <a:spAutoFit/>
          </a:bodyPr>
          <a:lstStyle/>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Mitmachen kann jeder, der bei dieser Stammtisch-Session online dabei ist.</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Die Teilnehmer bilden eine feste Reihenfolge für die Beantwortung der Quizfragen.</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Wer dran ist, wählt aus einer der fünf Fragekategorien eine noch offene Frage aus.</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Wird die Frage richtig beantwortet, erhält man einen Siegpunkt.</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Bei Fragen mit mehreren Teilantworten gibt es für jeden Teil </a:t>
            </a:r>
            <a:br>
              <a:rPr lang="de-DE" sz="3000" b="1" dirty="0">
                <a:ln w="3175">
                  <a:solidFill>
                    <a:sysClr val="windowText" lastClr="000000"/>
                  </a:solidFill>
                </a:ln>
                <a:latin typeface="Martina" pitchFamily="2" charset="0"/>
              </a:rPr>
            </a:br>
            <a:r>
              <a:rPr lang="de-DE" sz="3000" b="1" dirty="0">
                <a:ln w="3175">
                  <a:solidFill>
                    <a:sysClr val="windowText" lastClr="000000"/>
                  </a:solidFill>
                </a:ln>
                <a:latin typeface="Martina" pitchFamily="2" charset="0"/>
              </a:rPr>
              <a:t>einen Punkt. </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Wird eine (Teil-) Frage richtig oder falsch beantwortet, geht </a:t>
            </a:r>
            <a:br>
              <a:rPr lang="de-DE" sz="3000" b="1" dirty="0">
                <a:ln w="3175">
                  <a:solidFill>
                    <a:sysClr val="windowText" lastClr="000000"/>
                  </a:solidFill>
                </a:ln>
                <a:latin typeface="Martina" pitchFamily="2" charset="0"/>
              </a:rPr>
            </a:br>
            <a:r>
              <a:rPr lang="de-DE" sz="3000" b="1" dirty="0">
                <a:ln w="3175">
                  <a:solidFill>
                    <a:sysClr val="windowText" lastClr="000000"/>
                  </a:solidFill>
                </a:ln>
                <a:latin typeface="Martina" pitchFamily="2" charset="0"/>
              </a:rPr>
              <a:t>die Frage weiter an den nächsten Teilnehmer gemäß der </a:t>
            </a:r>
            <a:br>
              <a:rPr lang="de-DE" sz="3000" b="1" dirty="0">
                <a:ln w="3175">
                  <a:solidFill>
                    <a:sysClr val="windowText" lastClr="000000"/>
                  </a:solidFill>
                </a:ln>
                <a:latin typeface="Martina" pitchFamily="2" charset="0"/>
              </a:rPr>
            </a:br>
            <a:r>
              <a:rPr lang="de-DE" sz="3000" b="1" dirty="0">
                <a:ln w="3175">
                  <a:solidFill>
                    <a:sysClr val="windowText" lastClr="000000"/>
                  </a:solidFill>
                </a:ln>
                <a:latin typeface="Martina" pitchFamily="2" charset="0"/>
              </a:rPr>
              <a:t>festen Reihenfolge.</a:t>
            </a:r>
          </a:p>
          <a:p>
            <a:pPr marL="539750" indent="-539750">
              <a:buFont typeface="Wingdings" panose="05000000000000000000" pitchFamily="2" charset="2"/>
              <a:buChar char="v"/>
            </a:pPr>
            <a:r>
              <a:rPr lang="de-DE" sz="3000" b="1" dirty="0">
                <a:ln w="3175">
                  <a:solidFill>
                    <a:sysClr val="windowText" lastClr="000000"/>
                  </a:solidFill>
                </a:ln>
                <a:latin typeface="Martina" pitchFamily="2" charset="0"/>
              </a:rPr>
              <a:t>Wer die aktuelle Frage zugeliefert hat, pausiert hier.</a:t>
            </a:r>
          </a:p>
        </p:txBody>
      </p:sp>
    </p:spTree>
    <p:extLst>
      <p:ext uri="{BB962C8B-B14F-4D97-AF65-F5344CB8AC3E}">
        <p14:creationId xmlns:p14="http://schemas.microsoft.com/office/powerpoint/2010/main" val="3129436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76418" y="687326"/>
            <a:ext cx="11608793" cy="3385542"/>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Wer wäre nach P. J. Farmers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Wold</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Newton Universe« keiner der Nachkommen, die von genetischer Mutation durch Strahlung des </a:t>
            </a:r>
            <a:b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Wold</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Newton Meteoriten (1795) profitiert hätte?</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3117" y="5563586"/>
            <a:ext cx="12192001" cy="1292662"/>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a:p>
            <a:pPr algn="ctr"/>
            <a:r>
              <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(A=Tarzan; B=Sherlock Holmes‘ Gegenspieler; C=Captain Future; D=Doc Savage)</a:t>
            </a:r>
            <a:endPar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B454C8CA-9688-4D3C-969B-EDFB2B3B419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605AC611-7DD2-F9A2-3D68-A0B1F8FAB548}"/>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6" name="Textfeld 5">
            <a:extLst>
              <a:ext uri="{FF2B5EF4-FFF2-40B4-BE49-F238E27FC236}">
                <a16:creationId xmlns:a16="http://schemas.microsoft.com/office/drawing/2014/main" id="{1B45515C-C662-7391-4E2E-6D0DFEEF7FB0}"/>
              </a:ext>
            </a:extLst>
          </p:cNvPr>
          <p:cNvSpPr txBox="1"/>
          <p:nvPr/>
        </p:nvSpPr>
        <p:spPr>
          <a:xfrm flipH="1">
            <a:off x="878151" y="4109251"/>
            <a:ext cx="4882569" cy="1308050"/>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John Clayton</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Curtis Newton</a:t>
            </a:r>
          </a:p>
        </p:txBody>
      </p:sp>
      <p:sp>
        <p:nvSpPr>
          <p:cNvPr id="8" name="Rechteck: abgerundete Ecken 7">
            <a:extLst>
              <a:ext uri="{FF2B5EF4-FFF2-40B4-BE49-F238E27FC236}">
                <a16:creationId xmlns:a16="http://schemas.microsoft.com/office/drawing/2014/main" id="{150DF046-53BD-ADE7-8A78-6F665DB5C813}"/>
              </a:ext>
            </a:extLst>
          </p:cNvPr>
          <p:cNvSpPr/>
          <p:nvPr/>
        </p:nvSpPr>
        <p:spPr>
          <a:xfrm>
            <a:off x="250670" y="413723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55B89A45-37DA-77F8-09F3-CE2EFECE61E0}"/>
              </a:ext>
            </a:extLst>
          </p:cNvPr>
          <p:cNvSpPr txBox="1"/>
          <p:nvPr/>
        </p:nvSpPr>
        <p:spPr>
          <a:xfrm flipH="1">
            <a:off x="6685280" y="4109251"/>
            <a:ext cx="5207689" cy="1308050"/>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‎James Moriarty</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Clark Savage Jr.</a:t>
            </a:r>
          </a:p>
        </p:txBody>
      </p:sp>
      <p:sp>
        <p:nvSpPr>
          <p:cNvPr id="10" name="Rechteck: abgerundete Ecken 9">
            <a:extLst>
              <a:ext uri="{FF2B5EF4-FFF2-40B4-BE49-F238E27FC236}">
                <a16:creationId xmlns:a16="http://schemas.microsoft.com/office/drawing/2014/main" id="{25F7332B-A414-7B0E-ABFC-69E066F2FAE2}"/>
              </a:ext>
            </a:extLst>
          </p:cNvPr>
          <p:cNvSpPr/>
          <p:nvPr/>
        </p:nvSpPr>
        <p:spPr>
          <a:xfrm>
            <a:off x="241434" y="484668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E0183BDD-5612-DB59-12C2-AB4BFE6B0BBB}"/>
              </a:ext>
            </a:extLst>
          </p:cNvPr>
          <p:cNvSpPr/>
          <p:nvPr/>
        </p:nvSpPr>
        <p:spPr>
          <a:xfrm>
            <a:off x="6099118" y="416744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3DD8F071-0DEC-F769-5027-E2A84A04FB9C}"/>
              </a:ext>
            </a:extLst>
          </p:cNvPr>
          <p:cNvSpPr/>
          <p:nvPr/>
        </p:nvSpPr>
        <p:spPr>
          <a:xfrm>
            <a:off x="6089882" y="484668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4350591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08932"/>
            <a:ext cx="12192000" cy="276998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Zeitreisen sind ein häufig wiederkehrendes Thema von SF-Romanen. In welchem der folgenden Romane kommt aber tatsächlich keine Zeitreise vor?</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41637"/>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15C6CB2D-D7F6-4E8F-97F8-B8CBBF012C20}"/>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D14DDB7D-5A4B-48F4-0A24-0D08754F6C7E}"/>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6" name="Textfeld 5">
            <a:extLst>
              <a:ext uri="{FF2B5EF4-FFF2-40B4-BE49-F238E27FC236}">
                <a16:creationId xmlns:a16="http://schemas.microsoft.com/office/drawing/2014/main" id="{6029D66C-E4FA-F0D6-F561-1F945657B9E2}"/>
              </a:ext>
            </a:extLst>
          </p:cNvPr>
          <p:cNvSpPr txBox="1"/>
          <p:nvPr/>
        </p:nvSpPr>
        <p:spPr>
          <a:xfrm flipH="1">
            <a:off x="705427" y="3496409"/>
            <a:ext cx="6901602" cy="2554545"/>
          </a:xfrm>
          <a:prstGeom prst="rect">
            <a:avLst/>
          </a:prstGeom>
          <a:noFill/>
        </p:spPr>
        <p:txBody>
          <a:bodyPr wrap="square" rtlCol="0">
            <a:spAutoFit/>
          </a:bodyPr>
          <a:lstStyle/>
          <a:p>
            <a:pPr>
              <a:lnSpc>
                <a:spcPts val="2800"/>
              </a:lnSpc>
              <a:spcAft>
                <a:spcPts val="12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Jahre des schwarzen Todes« </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von Connie Willis</a:t>
            </a:r>
          </a:p>
          <a:p>
            <a:pPr>
              <a:lnSpc>
                <a:spcPts val="2800"/>
              </a:lnSpc>
              <a:spcAft>
                <a:spcPts val="12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Sakriversum</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von Thomas R. P. Mielke</a:t>
            </a:r>
          </a:p>
          <a:p>
            <a:pPr>
              <a:lnSpc>
                <a:spcPts val="2800"/>
              </a:lnSpc>
              <a:spcAft>
                <a:spcPts val="12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Aufstieg und Fall des .D.O.D.O.« </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von Neal Stephenson und Nicole Galland</a:t>
            </a:r>
          </a:p>
        </p:txBody>
      </p:sp>
      <p:sp>
        <p:nvSpPr>
          <p:cNvPr id="8" name="Rechteck: abgerundete Ecken 7">
            <a:extLst>
              <a:ext uri="{FF2B5EF4-FFF2-40B4-BE49-F238E27FC236}">
                <a16:creationId xmlns:a16="http://schemas.microsoft.com/office/drawing/2014/main" id="{24FD176C-F0EB-4A52-7572-CC4144C3D2A8}"/>
              </a:ext>
            </a:extLst>
          </p:cNvPr>
          <p:cNvSpPr/>
          <p:nvPr/>
        </p:nvSpPr>
        <p:spPr>
          <a:xfrm>
            <a:off x="77950" y="355358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C1F917A6-D0CB-81AE-1F96-1478CCF5A51B}"/>
              </a:ext>
            </a:extLst>
          </p:cNvPr>
          <p:cNvSpPr txBox="1"/>
          <p:nvPr/>
        </p:nvSpPr>
        <p:spPr>
          <a:xfrm flipH="1">
            <a:off x="8258137" y="3496409"/>
            <a:ext cx="3959806" cy="2554545"/>
          </a:xfrm>
          <a:prstGeom prst="rect">
            <a:avLst/>
          </a:prstGeom>
          <a:noFill/>
        </p:spPr>
        <p:txBody>
          <a:bodyPr wrap="square" rtlCol="0">
            <a:spAutoFit/>
          </a:bodyPr>
          <a:lstStyle/>
          <a:p>
            <a:pPr>
              <a:lnSpc>
                <a:spcPts val="2800"/>
              </a:lnSpc>
              <a:spcAft>
                <a:spcPts val="12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Königsprojekt«</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von Carl Amery	</a:t>
            </a:r>
          </a:p>
          <a:p>
            <a:pPr>
              <a:lnSpc>
                <a:spcPts val="2800"/>
              </a:lnSpc>
              <a:spcAft>
                <a:spcPts val="12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Kindred</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 Verbunden«</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von Octavia E. Butler</a:t>
            </a:r>
          </a:p>
          <a:p>
            <a:pPr>
              <a:lnSpc>
                <a:spcPts val="2800"/>
              </a:lnSpc>
              <a:spcAft>
                <a:spcPts val="12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»INRI«</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von Michael Moorcock</a:t>
            </a:r>
          </a:p>
        </p:txBody>
      </p:sp>
      <p:sp>
        <p:nvSpPr>
          <p:cNvPr id="10" name="Rechteck: abgerundete Ecken 9">
            <a:extLst>
              <a:ext uri="{FF2B5EF4-FFF2-40B4-BE49-F238E27FC236}">
                <a16:creationId xmlns:a16="http://schemas.microsoft.com/office/drawing/2014/main" id="{352EABA6-DB0B-ED08-EEE6-55473C7B2167}"/>
              </a:ext>
            </a:extLst>
          </p:cNvPr>
          <p:cNvSpPr/>
          <p:nvPr/>
        </p:nvSpPr>
        <p:spPr>
          <a:xfrm>
            <a:off x="68714" y="442839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BD78258D-DBD6-1D33-3BCE-20304B77DAB1}"/>
              </a:ext>
            </a:extLst>
          </p:cNvPr>
          <p:cNvSpPr/>
          <p:nvPr/>
        </p:nvSpPr>
        <p:spPr>
          <a:xfrm>
            <a:off x="7671975" y="355358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E956D964-1811-EAB7-E5F2-EA08B51A1FAE}"/>
              </a:ext>
            </a:extLst>
          </p:cNvPr>
          <p:cNvSpPr/>
          <p:nvPr/>
        </p:nvSpPr>
        <p:spPr>
          <a:xfrm>
            <a:off x="7662739" y="442839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4" name="Rechteck: abgerundete Ecken 13">
            <a:extLst>
              <a:ext uri="{FF2B5EF4-FFF2-40B4-BE49-F238E27FC236}">
                <a16:creationId xmlns:a16="http://schemas.microsoft.com/office/drawing/2014/main" id="{1C4C4754-68A4-C7A9-649E-16F113F5E55B}"/>
              </a:ext>
            </a:extLst>
          </p:cNvPr>
          <p:cNvSpPr/>
          <p:nvPr/>
        </p:nvSpPr>
        <p:spPr>
          <a:xfrm>
            <a:off x="60018" y="529463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15" name="Rechteck: abgerundete Ecken 14">
            <a:extLst>
              <a:ext uri="{FF2B5EF4-FFF2-40B4-BE49-F238E27FC236}">
                <a16:creationId xmlns:a16="http://schemas.microsoft.com/office/drawing/2014/main" id="{E989F525-1170-BE7F-F809-E8A3A2A30063}"/>
              </a:ext>
            </a:extLst>
          </p:cNvPr>
          <p:cNvSpPr/>
          <p:nvPr/>
        </p:nvSpPr>
        <p:spPr>
          <a:xfrm>
            <a:off x="7658506" y="530321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F</a:t>
            </a:r>
          </a:p>
        </p:txBody>
      </p:sp>
    </p:spTree>
    <p:extLst>
      <p:ext uri="{BB962C8B-B14F-4D97-AF65-F5344CB8AC3E}">
        <p14:creationId xmlns:p14="http://schemas.microsoft.com/office/powerpoint/2010/main" val="9383373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762838"/>
            <a:ext cx="12191999" cy="276998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Christoph Ransmayr präsentiert uns in </a:t>
            </a:r>
            <a:b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»Morbus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Kitahara</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ein alternativgeschichtliches Österreich. Was ist anders?</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5812200" y="5906277"/>
            <a:ext cx="63797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38C01CDC-6305-4B2A-BE09-7675E1387C5C}"/>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647D859F-3ECE-9848-0529-07A6A4655279}"/>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6" name="Textfeld 5">
            <a:extLst>
              <a:ext uri="{FF2B5EF4-FFF2-40B4-BE49-F238E27FC236}">
                <a16:creationId xmlns:a16="http://schemas.microsoft.com/office/drawing/2014/main" id="{D8450462-E710-A1F6-7D4D-574A53BFC2B0}"/>
              </a:ext>
            </a:extLst>
          </p:cNvPr>
          <p:cNvSpPr txBox="1"/>
          <p:nvPr/>
        </p:nvSpPr>
        <p:spPr>
          <a:xfrm flipH="1">
            <a:off x="878151" y="3486679"/>
            <a:ext cx="4882569" cy="3277820"/>
          </a:xfrm>
          <a:prstGeom prst="rect">
            <a:avLst/>
          </a:prstGeom>
          <a:noFill/>
        </p:spPr>
        <p:txBody>
          <a:bodyPr wrap="square" rtlCol="0">
            <a:spAutoFit/>
          </a:bodyPr>
          <a:lstStyle/>
          <a:p>
            <a:pPr>
              <a:spcAft>
                <a:spcPts val="18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erste Weltkrieg endet 1917 nach der Kapitulation </a:t>
            </a:r>
            <a:r>
              <a:rPr lang="de-DE" sz="2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Russlands</a:t>
            </a: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Österreich-Ungarn herrscht anschließend tyrannisch über den ganzen Balkanraum</a:t>
            </a:r>
          </a:p>
          <a:p>
            <a:pPr>
              <a:spcAft>
                <a:spcPts val="18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Österreich wird, ähnlich dem Morgenthau-Plan, deindustrialisiert</a:t>
            </a:r>
          </a:p>
        </p:txBody>
      </p:sp>
      <p:sp>
        <p:nvSpPr>
          <p:cNvPr id="8" name="Rechteck: abgerundete Ecken 7">
            <a:extLst>
              <a:ext uri="{FF2B5EF4-FFF2-40B4-BE49-F238E27FC236}">
                <a16:creationId xmlns:a16="http://schemas.microsoft.com/office/drawing/2014/main" id="{35A10887-C110-8791-8D38-322E4A51EE88}"/>
              </a:ext>
            </a:extLst>
          </p:cNvPr>
          <p:cNvSpPr/>
          <p:nvPr/>
        </p:nvSpPr>
        <p:spPr>
          <a:xfrm>
            <a:off x="250670" y="361194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AFB91B4A-4FB2-FCBE-CF13-9C9152A8A4B2}"/>
              </a:ext>
            </a:extLst>
          </p:cNvPr>
          <p:cNvSpPr txBox="1"/>
          <p:nvPr/>
        </p:nvSpPr>
        <p:spPr>
          <a:xfrm flipH="1">
            <a:off x="6685279" y="3486679"/>
            <a:ext cx="5558201" cy="2169825"/>
          </a:xfrm>
          <a:prstGeom prst="rect">
            <a:avLst/>
          </a:prstGeom>
          <a:noFill/>
        </p:spPr>
        <p:txBody>
          <a:bodyPr wrap="square" rtlCol="0">
            <a:spAutoFit/>
          </a:bodyPr>
          <a:lstStyle/>
          <a:p>
            <a:pPr>
              <a:spcAft>
                <a:spcPts val="18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‎Lenin errichtet in Österreich eine kommunistische Alpenrepublik mit afrikanischen Kolonien</a:t>
            </a:r>
          </a:p>
          <a:p>
            <a:pPr>
              <a:spcAft>
                <a:spcPts val="1800"/>
              </a:spcAft>
            </a:pP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Österreich gewinnt 1866 den Krieg gegen Preußen</a:t>
            </a:r>
          </a:p>
        </p:txBody>
      </p:sp>
      <p:sp>
        <p:nvSpPr>
          <p:cNvPr id="10" name="Rechteck: abgerundete Ecken 9">
            <a:extLst>
              <a:ext uri="{FF2B5EF4-FFF2-40B4-BE49-F238E27FC236}">
                <a16:creationId xmlns:a16="http://schemas.microsoft.com/office/drawing/2014/main" id="{C6D47423-344B-8134-3738-A66E8F1A9495}"/>
              </a:ext>
            </a:extLst>
          </p:cNvPr>
          <p:cNvSpPr/>
          <p:nvPr/>
        </p:nvSpPr>
        <p:spPr>
          <a:xfrm>
            <a:off x="241434" y="564435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84B78904-2026-42E1-A0C1-E33801269B79}"/>
              </a:ext>
            </a:extLst>
          </p:cNvPr>
          <p:cNvSpPr/>
          <p:nvPr/>
        </p:nvSpPr>
        <p:spPr>
          <a:xfrm>
            <a:off x="6099118" y="364214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133914BB-26D9-8D33-D0AF-0FCBF80CCD12}"/>
              </a:ext>
            </a:extLst>
          </p:cNvPr>
          <p:cNvSpPr/>
          <p:nvPr/>
        </p:nvSpPr>
        <p:spPr>
          <a:xfrm>
            <a:off x="6089882" y="49245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980469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92489"/>
            <a:ext cx="12192000"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Wie versucht sich die katholische Kirche in Christian Meiers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Apeirophobia</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an der Macht zu halten? </a:t>
            </a:r>
            <a:endParaRPr lang="fr-FR"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921398"/>
            <a:ext cx="12191999" cy="923330"/>
          </a:xfrm>
          <a:prstGeom prst="rect">
            <a:avLst/>
          </a:prstGeom>
          <a:noFill/>
        </p:spPr>
        <p:txBody>
          <a:bodyPr wrap="square" rtlCol="0">
            <a:spAutoFit/>
          </a:bodyPr>
          <a:lstStyle/>
          <a:p>
            <a:pPr algn="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it-IT"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a:t>
            </a:r>
            <a:r>
              <a:rPr lang="it-IT"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r>
              <a:rPr lang="it-IT" sz="2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erschien</a:t>
            </a:r>
            <a:r>
              <a:rPr lang="it-IT"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2024, </a:t>
            </a:r>
            <a:r>
              <a:rPr lang="it-IT" sz="2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nominiert</a:t>
            </a:r>
            <a:r>
              <a:rPr lang="it-IT"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t>
            </a:r>
            <a:r>
              <a:rPr lang="it-IT" sz="2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für</a:t>
            </a:r>
            <a:r>
              <a:rPr lang="it-IT"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KLP und DSFP)</a:t>
            </a:r>
            <a:endParaRPr lang="it-IT"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329299CE-57E4-486B-9B2A-0378B8210D6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57B5A44-848B-E012-D05B-D83B894A45B2}"/>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6" name="Textfeld 5">
            <a:extLst>
              <a:ext uri="{FF2B5EF4-FFF2-40B4-BE49-F238E27FC236}">
                <a16:creationId xmlns:a16="http://schemas.microsoft.com/office/drawing/2014/main" id="{686AE88F-E2A1-5D7C-B9D2-0824D2720618}"/>
              </a:ext>
            </a:extLst>
          </p:cNvPr>
          <p:cNvSpPr txBox="1"/>
          <p:nvPr/>
        </p:nvSpPr>
        <p:spPr>
          <a:xfrm flipH="1">
            <a:off x="708331" y="2888664"/>
            <a:ext cx="11483667" cy="3231654"/>
          </a:xfrm>
          <a:prstGeom prst="rect">
            <a:avLst/>
          </a:prstGeom>
          <a:noFill/>
        </p:spPr>
        <p:txBody>
          <a:bodyPr wrap="square" rtlCol="0">
            <a:spAutoFit/>
          </a:bodyPr>
          <a:lstStyle/>
          <a:p>
            <a:pPr>
              <a:spcAft>
                <a:spcPts val="600"/>
              </a:spcAft>
            </a:pPr>
            <a:r>
              <a:rPr lang="de-DE" sz="27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Sie verbündet sich mit anderen Weltreligionen und zusammen teilen sie sich diese Macht auf</a:t>
            </a:r>
          </a:p>
          <a:p>
            <a:pPr>
              <a:spcAft>
                <a:spcPts val="600"/>
              </a:spcAft>
            </a:pPr>
            <a:r>
              <a:rPr lang="de-DE" sz="27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Sie kontrolliert die Gedanken von Menschen und privilegiert die Christen</a:t>
            </a:r>
          </a:p>
          <a:p>
            <a:pPr>
              <a:spcAft>
                <a:spcPts val="600"/>
              </a:spcAft>
            </a:pPr>
            <a:r>
              <a:rPr lang="de-DE" sz="27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Sie wiedererweckt die Körper Verstorbener und erschafft so Himmel und Hölle</a:t>
            </a:r>
          </a:p>
          <a:p>
            <a:pPr>
              <a:spcAft>
                <a:spcPts val="600"/>
              </a:spcAft>
            </a:pPr>
            <a:r>
              <a:rPr lang="de-DE" sz="27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Sie erschafft Wunder, verkündet so das Paradies bzw. die Vertreibung Ungläubiger</a:t>
            </a:r>
          </a:p>
        </p:txBody>
      </p:sp>
      <p:sp>
        <p:nvSpPr>
          <p:cNvPr id="8" name="Rechteck: abgerundete Ecken 7">
            <a:extLst>
              <a:ext uri="{FF2B5EF4-FFF2-40B4-BE49-F238E27FC236}">
                <a16:creationId xmlns:a16="http://schemas.microsoft.com/office/drawing/2014/main" id="{D43F6BB4-2811-0C3C-505D-459FD2A49D62}"/>
              </a:ext>
            </a:extLst>
          </p:cNvPr>
          <p:cNvSpPr/>
          <p:nvPr/>
        </p:nvSpPr>
        <p:spPr>
          <a:xfrm>
            <a:off x="175322" y="310240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D7E95C5D-5A44-0327-6109-9C0234E5CEF0}"/>
              </a:ext>
            </a:extLst>
          </p:cNvPr>
          <p:cNvSpPr/>
          <p:nvPr/>
        </p:nvSpPr>
        <p:spPr>
          <a:xfrm>
            <a:off x="175322" y="37282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0" name="Rechteck: abgerundete Ecken 9">
            <a:extLst>
              <a:ext uri="{FF2B5EF4-FFF2-40B4-BE49-F238E27FC236}">
                <a16:creationId xmlns:a16="http://schemas.microsoft.com/office/drawing/2014/main" id="{5C2D02B5-D986-337E-F958-1DDC5E1BA684}"/>
              </a:ext>
            </a:extLst>
          </p:cNvPr>
          <p:cNvSpPr/>
          <p:nvPr/>
        </p:nvSpPr>
        <p:spPr>
          <a:xfrm>
            <a:off x="175322" y="444159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8CAAB117-34CD-EF55-3F5D-E430C6001657}"/>
              </a:ext>
            </a:extLst>
          </p:cNvPr>
          <p:cNvSpPr/>
          <p:nvPr/>
        </p:nvSpPr>
        <p:spPr>
          <a:xfrm>
            <a:off x="175322" y="535923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2425656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15966"/>
            <a:ext cx="6822875"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it-IT"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329299CE-57E4-486B-9B2A-0378B8210D6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286D2A4C-4657-8A69-2092-979EE69D91E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6" name="Textfeld 5">
            <a:extLst>
              <a:ext uri="{FF2B5EF4-FFF2-40B4-BE49-F238E27FC236}">
                <a16:creationId xmlns:a16="http://schemas.microsoft.com/office/drawing/2014/main" id="{104D2CBE-CC16-44CF-5FCE-B751DB7FE878}"/>
              </a:ext>
            </a:extLst>
          </p:cNvPr>
          <p:cNvSpPr txBox="1"/>
          <p:nvPr/>
        </p:nvSpPr>
        <p:spPr>
          <a:xfrm flipH="1">
            <a:off x="0" y="700580"/>
            <a:ext cx="12192000"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Wann wurde Robert Heinlein sexuell libertärer Roman »Stranger in a Strange Land« veröffentlicht?</a:t>
            </a:r>
          </a:p>
        </p:txBody>
      </p:sp>
      <p:sp>
        <p:nvSpPr>
          <p:cNvPr id="17" name="Textfeld 16">
            <a:extLst>
              <a:ext uri="{FF2B5EF4-FFF2-40B4-BE49-F238E27FC236}">
                <a16:creationId xmlns:a16="http://schemas.microsoft.com/office/drawing/2014/main" id="{B0D9A55F-D07F-D764-06D5-93ED80DC7580}"/>
              </a:ext>
            </a:extLst>
          </p:cNvPr>
          <p:cNvSpPr txBox="1"/>
          <p:nvPr/>
        </p:nvSpPr>
        <p:spPr>
          <a:xfrm flipH="1">
            <a:off x="799026" y="3572857"/>
            <a:ext cx="4979203" cy="2292935"/>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1961 genau 50 Tage nach Gagarins Raumflug</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1967 genau 16 Wochen vor dem Summer of Love</a:t>
            </a:r>
          </a:p>
        </p:txBody>
      </p:sp>
      <p:sp>
        <p:nvSpPr>
          <p:cNvPr id="18" name="Rechteck: abgerundete Ecken 17">
            <a:extLst>
              <a:ext uri="{FF2B5EF4-FFF2-40B4-BE49-F238E27FC236}">
                <a16:creationId xmlns:a16="http://schemas.microsoft.com/office/drawing/2014/main" id="{86F36F89-6E08-B272-51F9-46247355D7C7}"/>
              </a:ext>
            </a:extLst>
          </p:cNvPr>
          <p:cNvSpPr/>
          <p:nvPr/>
        </p:nvSpPr>
        <p:spPr>
          <a:xfrm>
            <a:off x="171553" y="373023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9" name="Rechteck: abgerundete Ecken 18">
            <a:extLst>
              <a:ext uri="{FF2B5EF4-FFF2-40B4-BE49-F238E27FC236}">
                <a16:creationId xmlns:a16="http://schemas.microsoft.com/office/drawing/2014/main" id="{C2D0802B-D078-3D58-64B5-2EAA0A305555}"/>
              </a:ext>
            </a:extLst>
          </p:cNvPr>
          <p:cNvSpPr/>
          <p:nvPr/>
        </p:nvSpPr>
        <p:spPr>
          <a:xfrm>
            <a:off x="6246876" y="373023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1" name="Rechteck: abgerundete Ecken 20">
            <a:extLst>
              <a:ext uri="{FF2B5EF4-FFF2-40B4-BE49-F238E27FC236}">
                <a16:creationId xmlns:a16="http://schemas.microsoft.com/office/drawing/2014/main" id="{EF532AD5-D681-8B1A-5C1E-41DDE671A029}"/>
              </a:ext>
            </a:extLst>
          </p:cNvPr>
          <p:cNvSpPr/>
          <p:nvPr/>
        </p:nvSpPr>
        <p:spPr>
          <a:xfrm>
            <a:off x="171553" y="491210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23" name="Rechteck: abgerundete Ecken 22">
            <a:extLst>
              <a:ext uri="{FF2B5EF4-FFF2-40B4-BE49-F238E27FC236}">
                <a16:creationId xmlns:a16="http://schemas.microsoft.com/office/drawing/2014/main" id="{7A23842D-11E0-63DB-F7C4-1A92D60B67E7}"/>
              </a:ext>
            </a:extLst>
          </p:cNvPr>
          <p:cNvSpPr/>
          <p:nvPr/>
        </p:nvSpPr>
        <p:spPr>
          <a:xfrm>
            <a:off x="6246876" y="491210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5" name="Textfeld 24">
            <a:extLst>
              <a:ext uri="{FF2B5EF4-FFF2-40B4-BE49-F238E27FC236}">
                <a16:creationId xmlns:a16="http://schemas.microsoft.com/office/drawing/2014/main" id="{7579BDCB-3E94-DA27-090A-B69B3B6BCA89}"/>
              </a:ext>
            </a:extLst>
          </p:cNvPr>
          <p:cNvSpPr txBox="1"/>
          <p:nvPr/>
        </p:nvSpPr>
        <p:spPr>
          <a:xfrm flipH="1">
            <a:off x="6982580" y="3572857"/>
            <a:ext cx="5260893" cy="2785378"/>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1970 genau ein Jahr nach der ersten Mondlandung</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1968 etwa 7 Monate nach dem Sommer of Love mit letzten Änderungen</a:t>
            </a:r>
          </a:p>
        </p:txBody>
      </p:sp>
    </p:spTree>
    <p:extLst>
      <p:ext uri="{BB962C8B-B14F-4D97-AF65-F5344CB8AC3E}">
        <p14:creationId xmlns:p14="http://schemas.microsoft.com/office/powerpoint/2010/main" val="3102821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3" y="670100"/>
            <a:ext cx="11608795"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Was verkündet der Erzengel Rafael in </a:t>
            </a:r>
            <a:b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James Morrows Roman »Das Gottesmahl«?</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940116"/>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r>
              <a:rPr lang="de-DE" sz="32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Towing</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Jehova«, 1994; dt. 1999)</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329299CE-57E4-486B-9B2A-0378B8210D6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5985EAF-6643-5282-B663-E8D3D3D4004C}"/>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
        <p:nvSpPr>
          <p:cNvPr id="6" name="Textfeld 5">
            <a:extLst>
              <a:ext uri="{FF2B5EF4-FFF2-40B4-BE49-F238E27FC236}">
                <a16:creationId xmlns:a16="http://schemas.microsoft.com/office/drawing/2014/main" id="{C306AE0D-0306-3B56-216B-7322BCD01B1B}"/>
              </a:ext>
            </a:extLst>
          </p:cNvPr>
          <p:cNvSpPr txBox="1"/>
          <p:nvPr/>
        </p:nvSpPr>
        <p:spPr>
          <a:xfrm flipH="1">
            <a:off x="708332" y="2820568"/>
            <a:ext cx="11307250" cy="3170099"/>
          </a:xfrm>
          <a:prstGeom prst="rect">
            <a:avLst/>
          </a:prstGeom>
          <a:noFill/>
        </p:spPr>
        <p:txBody>
          <a:bodyPr wrap="square" rtlCol="0">
            <a:spAutoFit/>
          </a:bodyPr>
          <a:lstStyle/>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Apokalypse und den Niedergang der Menschheit</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Den Tod Gottes und dessen Gruft in der Arktis</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Jüngste Gericht mit dem Letzten Abendmahl </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Abkehr Gottes von den Menschen und anderen Zivilisationen</a:t>
            </a:r>
          </a:p>
        </p:txBody>
      </p:sp>
      <p:sp>
        <p:nvSpPr>
          <p:cNvPr id="9" name="Rechteck: abgerundete Ecken 8">
            <a:extLst>
              <a:ext uri="{FF2B5EF4-FFF2-40B4-BE49-F238E27FC236}">
                <a16:creationId xmlns:a16="http://schemas.microsoft.com/office/drawing/2014/main" id="{AB897097-AF08-2724-6FB6-A9C8A73BD773}"/>
              </a:ext>
            </a:extLst>
          </p:cNvPr>
          <p:cNvSpPr/>
          <p:nvPr/>
        </p:nvSpPr>
        <p:spPr>
          <a:xfrm>
            <a:off x="175322" y="283975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EB63A618-6567-554C-DDCB-E60CAA101730}"/>
              </a:ext>
            </a:extLst>
          </p:cNvPr>
          <p:cNvSpPr/>
          <p:nvPr/>
        </p:nvSpPr>
        <p:spPr>
          <a:xfrm>
            <a:off x="175322" y="356284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0567609A-FB62-06E4-923A-532D332F2CE3}"/>
              </a:ext>
            </a:extLst>
          </p:cNvPr>
          <p:cNvSpPr/>
          <p:nvPr/>
        </p:nvSpPr>
        <p:spPr>
          <a:xfrm>
            <a:off x="175322" y="425675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3A89D3B0-1850-7C10-82D3-FB26E48E2065}"/>
              </a:ext>
            </a:extLst>
          </p:cNvPr>
          <p:cNvSpPr/>
          <p:nvPr/>
        </p:nvSpPr>
        <p:spPr>
          <a:xfrm>
            <a:off x="175322" y="497012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3987961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4E3CD-2525-9E50-989E-983D0F2F3816}"/>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DAEA97D-9B92-8C66-0365-8E05AE4E5258}"/>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3859AB84-91FD-365E-80CB-69BC2407E0F9}"/>
              </a:ext>
            </a:extLst>
          </p:cNvPr>
          <p:cNvSpPr txBox="1"/>
          <p:nvPr/>
        </p:nvSpPr>
        <p:spPr>
          <a:xfrm flipH="1">
            <a:off x="-2" y="762838"/>
            <a:ext cx="12191999"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Ordne zu: Wann wurden diese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Proto-SF-Romane erstmals veröffentlicht?</a:t>
            </a:r>
          </a:p>
        </p:txBody>
      </p:sp>
      <p:sp>
        <p:nvSpPr>
          <p:cNvPr id="4" name="Textfeld 3">
            <a:extLst>
              <a:ext uri="{FF2B5EF4-FFF2-40B4-BE49-F238E27FC236}">
                <a16:creationId xmlns:a16="http://schemas.microsoft.com/office/drawing/2014/main" id="{FE55005F-D4A5-78A7-A8E9-8298907AD58E}"/>
              </a:ext>
            </a:extLst>
          </p:cNvPr>
          <p:cNvSpPr txBox="1"/>
          <p:nvPr/>
        </p:nvSpPr>
        <p:spPr>
          <a:xfrm flipH="1">
            <a:off x="0" y="5906277"/>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A-3   B-4   C-2   D-1</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2149CC89-CE2C-4395-19D2-D54F6BED8EBA}"/>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6CF2BF6-282B-A899-E0B3-1699F12EA1F5}"/>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11</a:t>
            </a:r>
          </a:p>
        </p:txBody>
      </p:sp>
      <p:sp>
        <p:nvSpPr>
          <p:cNvPr id="14" name="Textfeld 13">
            <a:extLst>
              <a:ext uri="{FF2B5EF4-FFF2-40B4-BE49-F238E27FC236}">
                <a16:creationId xmlns:a16="http://schemas.microsoft.com/office/drawing/2014/main" id="{C25E47F7-E922-8946-2F2A-1DA3B96B62A3}"/>
              </a:ext>
            </a:extLst>
          </p:cNvPr>
          <p:cNvSpPr txBox="1"/>
          <p:nvPr/>
        </p:nvSpPr>
        <p:spPr>
          <a:xfrm flipH="1">
            <a:off x="6943383" y="3008953"/>
            <a:ext cx="5267138"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Jahr 2440«</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»Gullivers Reisen«</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»Utopia«</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Sonnenstaat«</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5" name="Textfeld 14">
            <a:extLst>
              <a:ext uri="{FF2B5EF4-FFF2-40B4-BE49-F238E27FC236}">
                <a16:creationId xmlns:a16="http://schemas.microsoft.com/office/drawing/2014/main" id="{EDBBDFE6-8060-95C9-E06B-CDC5E326A8F0}"/>
              </a:ext>
            </a:extLst>
          </p:cNvPr>
          <p:cNvSpPr txBox="1"/>
          <p:nvPr/>
        </p:nvSpPr>
        <p:spPr>
          <a:xfrm flipH="1">
            <a:off x="2229431" y="3018026"/>
            <a:ext cx="1554101" cy="2539157"/>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1516</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1623</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1726</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1771</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6" name="Rechteck: abgerundete Ecken 15">
            <a:extLst>
              <a:ext uri="{FF2B5EF4-FFF2-40B4-BE49-F238E27FC236}">
                <a16:creationId xmlns:a16="http://schemas.microsoft.com/office/drawing/2014/main" id="{1BD8BA8A-9DDC-B9E5-A360-33E27C52B422}"/>
              </a:ext>
            </a:extLst>
          </p:cNvPr>
          <p:cNvSpPr/>
          <p:nvPr/>
        </p:nvSpPr>
        <p:spPr>
          <a:xfrm>
            <a:off x="1634906" y="305895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7" name="Rechteck: abgerundete Ecken 16">
            <a:extLst>
              <a:ext uri="{FF2B5EF4-FFF2-40B4-BE49-F238E27FC236}">
                <a16:creationId xmlns:a16="http://schemas.microsoft.com/office/drawing/2014/main" id="{C12C3E3E-4838-DA99-6DB9-98F30C631C8A}"/>
              </a:ext>
            </a:extLst>
          </p:cNvPr>
          <p:cNvSpPr/>
          <p:nvPr/>
        </p:nvSpPr>
        <p:spPr>
          <a:xfrm>
            <a:off x="1634906" y="36847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8" name="Rechteck: abgerundete Ecken 17">
            <a:extLst>
              <a:ext uri="{FF2B5EF4-FFF2-40B4-BE49-F238E27FC236}">
                <a16:creationId xmlns:a16="http://schemas.microsoft.com/office/drawing/2014/main" id="{42F5E6F7-7BE6-9D00-D98A-AB6CFF30F748}"/>
              </a:ext>
            </a:extLst>
          </p:cNvPr>
          <p:cNvSpPr/>
          <p:nvPr/>
        </p:nvSpPr>
        <p:spPr>
          <a:xfrm>
            <a:off x="1634906" y="43105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9" name="Rechteck: abgerundete Ecken 18">
            <a:extLst>
              <a:ext uri="{FF2B5EF4-FFF2-40B4-BE49-F238E27FC236}">
                <a16:creationId xmlns:a16="http://schemas.microsoft.com/office/drawing/2014/main" id="{C184B64B-6C78-87B2-EE1D-382CE5C7F445}"/>
              </a:ext>
            </a:extLst>
          </p:cNvPr>
          <p:cNvSpPr/>
          <p:nvPr/>
        </p:nvSpPr>
        <p:spPr>
          <a:xfrm>
            <a:off x="1634906" y="493640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0" name="Rechteck: abgerundete Ecken 19">
            <a:extLst>
              <a:ext uri="{FF2B5EF4-FFF2-40B4-BE49-F238E27FC236}">
                <a16:creationId xmlns:a16="http://schemas.microsoft.com/office/drawing/2014/main" id="{82AD175F-916B-1EC2-60BE-91F40641F96C}"/>
              </a:ext>
            </a:extLst>
          </p:cNvPr>
          <p:cNvSpPr/>
          <p:nvPr/>
        </p:nvSpPr>
        <p:spPr>
          <a:xfrm>
            <a:off x="6248399" y="307514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1" name="Rechteck: abgerundete Ecken 20">
            <a:extLst>
              <a:ext uri="{FF2B5EF4-FFF2-40B4-BE49-F238E27FC236}">
                <a16:creationId xmlns:a16="http://schemas.microsoft.com/office/drawing/2014/main" id="{68BB0D62-D750-A3FF-7E45-7FE6400330ED}"/>
              </a:ext>
            </a:extLst>
          </p:cNvPr>
          <p:cNvSpPr/>
          <p:nvPr/>
        </p:nvSpPr>
        <p:spPr>
          <a:xfrm>
            <a:off x="6248399" y="370095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2" name="Rechteck: abgerundete Ecken 21">
            <a:extLst>
              <a:ext uri="{FF2B5EF4-FFF2-40B4-BE49-F238E27FC236}">
                <a16:creationId xmlns:a16="http://schemas.microsoft.com/office/drawing/2014/main" id="{AEE39B6E-C414-C292-6F8B-551743EC59DF}"/>
              </a:ext>
            </a:extLst>
          </p:cNvPr>
          <p:cNvSpPr/>
          <p:nvPr/>
        </p:nvSpPr>
        <p:spPr>
          <a:xfrm>
            <a:off x="6248399" y="432677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3" name="Rechteck: abgerundete Ecken 22">
            <a:extLst>
              <a:ext uri="{FF2B5EF4-FFF2-40B4-BE49-F238E27FC236}">
                <a16:creationId xmlns:a16="http://schemas.microsoft.com/office/drawing/2014/main" id="{7B4B6771-8948-286A-036F-0EF5765CAB03}"/>
              </a:ext>
            </a:extLst>
          </p:cNvPr>
          <p:cNvSpPr/>
          <p:nvPr/>
        </p:nvSpPr>
        <p:spPr>
          <a:xfrm>
            <a:off x="6248399" y="495258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7749032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9C70-9216-8DF7-93EC-A9AD1FDD9340}"/>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61088074-6730-7822-2AD2-83705D71CCC9}"/>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3" name="Textfeld 2">
            <a:extLst>
              <a:ext uri="{FF2B5EF4-FFF2-40B4-BE49-F238E27FC236}">
                <a16:creationId xmlns:a16="http://schemas.microsoft.com/office/drawing/2014/main" id="{94FDEEA1-5C1B-B8FA-C2B5-3B42CEDBE20A}"/>
              </a:ext>
            </a:extLst>
          </p:cNvPr>
          <p:cNvSpPr txBox="1"/>
          <p:nvPr/>
        </p:nvSpPr>
        <p:spPr>
          <a:xfrm flipH="1">
            <a:off x="244223" y="670100"/>
            <a:ext cx="11608795"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Wie hat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Vernor</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Vinge in »Ein Feuer auf der Tiefe« das Weltall </a:t>
            </a:r>
            <a:r>
              <a:rPr lang="de-DE" sz="4000" b="1" u="sng" dirty="0">
                <a:solidFill>
                  <a:schemeClr val="accent2"/>
                </a:solidFill>
                <a:effectLst>
                  <a:outerShdw blurRad="38100" dist="38100" dir="2700000" algn="tl">
                    <a:srgbClr val="000000">
                      <a:alpha val="43137"/>
                    </a:srgbClr>
                  </a:outerShdw>
                </a:effectLst>
                <a:latin typeface="Avenir Next LT Pro Light" panose="020B0304020202020204" pitchFamily="34" charset="0"/>
              </a:rPr>
              <a:t>nicht</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gestaltet oder bevölkert?</a:t>
            </a:r>
          </a:p>
        </p:txBody>
      </p:sp>
      <p:sp>
        <p:nvSpPr>
          <p:cNvPr id="4" name="Textfeld 3">
            <a:extLst>
              <a:ext uri="{FF2B5EF4-FFF2-40B4-BE49-F238E27FC236}">
                <a16:creationId xmlns:a16="http://schemas.microsoft.com/office/drawing/2014/main" id="{8EE30AAE-3A5B-B461-8059-8832389029CB}"/>
              </a:ext>
            </a:extLst>
          </p:cNvPr>
          <p:cNvSpPr txBox="1"/>
          <p:nvPr/>
        </p:nvSpPr>
        <p:spPr>
          <a:xfrm flipH="1">
            <a:off x="1" y="5940116"/>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 </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t>
            </a:r>
            <a:r>
              <a:rPr lang="en-US"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 Fire Upon the Deep</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1992; dt. 1995)</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F3FF7BDF-F940-205B-2C4A-27055631339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81AB47CA-48E9-4D98-EB22-BCA9DAEBCA45}"/>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12</a:t>
            </a:r>
          </a:p>
        </p:txBody>
      </p:sp>
      <p:sp>
        <p:nvSpPr>
          <p:cNvPr id="6" name="Textfeld 5">
            <a:extLst>
              <a:ext uri="{FF2B5EF4-FFF2-40B4-BE49-F238E27FC236}">
                <a16:creationId xmlns:a16="http://schemas.microsoft.com/office/drawing/2014/main" id="{CEAB07BC-AE42-BD05-226D-5F0959240A56}"/>
              </a:ext>
            </a:extLst>
          </p:cNvPr>
          <p:cNvSpPr txBox="1"/>
          <p:nvPr/>
        </p:nvSpPr>
        <p:spPr>
          <a:xfrm flipH="1">
            <a:off x="708332" y="2820568"/>
            <a:ext cx="11483668" cy="3170099"/>
          </a:xfrm>
          <a:prstGeom prst="rect">
            <a:avLst/>
          </a:prstGeom>
          <a:noFill/>
        </p:spPr>
        <p:txBody>
          <a:bodyPr wrap="square" rtlCol="0">
            <a:spAutoFit/>
          </a:bodyPr>
          <a:lstStyle/>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unterschiedliche Physik in verschiedenen Milchstraßengebieten</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Relikte von technisch überlegenen, gottgleichen Mächten</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Superintelligenzen auf komplexer bioelektronischer Basis</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Wurmlöcher zum Sprung in die technologische Singularität der eigenen Technik</a:t>
            </a:r>
          </a:p>
        </p:txBody>
      </p:sp>
      <p:sp>
        <p:nvSpPr>
          <p:cNvPr id="9" name="Rechteck: abgerundete Ecken 8">
            <a:extLst>
              <a:ext uri="{FF2B5EF4-FFF2-40B4-BE49-F238E27FC236}">
                <a16:creationId xmlns:a16="http://schemas.microsoft.com/office/drawing/2014/main" id="{8A1B2BDB-4A01-C3D6-E5FC-F7969C24FEB3}"/>
              </a:ext>
            </a:extLst>
          </p:cNvPr>
          <p:cNvSpPr/>
          <p:nvPr/>
        </p:nvSpPr>
        <p:spPr>
          <a:xfrm>
            <a:off x="175322" y="283975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A1FA9008-81FA-ABB6-34FF-A05C455C3E57}"/>
              </a:ext>
            </a:extLst>
          </p:cNvPr>
          <p:cNvSpPr/>
          <p:nvPr/>
        </p:nvSpPr>
        <p:spPr>
          <a:xfrm>
            <a:off x="175322" y="356284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B6B45EA9-65E1-F512-297C-2F2B3AC81AAD}"/>
              </a:ext>
            </a:extLst>
          </p:cNvPr>
          <p:cNvSpPr/>
          <p:nvPr/>
        </p:nvSpPr>
        <p:spPr>
          <a:xfrm>
            <a:off x="175322" y="425675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7AC2BB3A-9BB5-0BE6-9E73-D5A019B4FF61}"/>
              </a:ext>
            </a:extLst>
          </p:cNvPr>
          <p:cNvSpPr/>
          <p:nvPr/>
        </p:nvSpPr>
        <p:spPr>
          <a:xfrm>
            <a:off x="175322" y="497012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540507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9DDF-95FD-690D-44CF-F32F3D286C9A}"/>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ECA6FD77-F3D2-9FEF-D5B9-58680DEDB1B2}"/>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4" name="Textfeld 3">
            <a:extLst>
              <a:ext uri="{FF2B5EF4-FFF2-40B4-BE49-F238E27FC236}">
                <a16:creationId xmlns:a16="http://schemas.microsoft.com/office/drawing/2014/main" id="{ECE3D6C6-AA1F-2A9D-2963-9F970624DEB5}"/>
              </a:ext>
            </a:extLst>
          </p:cNvPr>
          <p:cNvSpPr txBox="1"/>
          <p:nvPr/>
        </p:nvSpPr>
        <p:spPr>
          <a:xfrm flipH="1">
            <a:off x="1" y="5915966"/>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it-IT"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A-3   B-1   C-2   D-4</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D1F65FD0-9BF0-230A-CED4-785F4B68480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9B5BCC4-AE83-C52D-4CD8-07503189F74F}"/>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13</a:t>
            </a:r>
          </a:p>
        </p:txBody>
      </p:sp>
      <p:sp>
        <p:nvSpPr>
          <p:cNvPr id="6" name="Textfeld 5">
            <a:extLst>
              <a:ext uri="{FF2B5EF4-FFF2-40B4-BE49-F238E27FC236}">
                <a16:creationId xmlns:a16="http://schemas.microsoft.com/office/drawing/2014/main" id="{66D047E0-1DBA-ED78-C98F-5D16BB354025}"/>
              </a:ext>
            </a:extLst>
          </p:cNvPr>
          <p:cNvSpPr txBox="1"/>
          <p:nvPr/>
        </p:nvSpPr>
        <p:spPr>
          <a:xfrm flipH="1">
            <a:off x="244223" y="700580"/>
            <a:ext cx="11608795"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Ordne folgende »Raketenromane«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ihrem Autor zu:</a:t>
            </a:r>
          </a:p>
        </p:txBody>
      </p:sp>
      <p:sp>
        <p:nvSpPr>
          <p:cNvPr id="8" name="Textfeld 7">
            <a:extLst>
              <a:ext uri="{FF2B5EF4-FFF2-40B4-BE49-F238E27FC236}">
                <a16:creationId xmlns:a16="http://schemas.microsoft.com/office/drawing/2014/main" id="{1099087B-3DED-733A-FA24-6E82F8BEA6C7}"/>
              </a:ext>
            </a:extLst>
          </p:cNvPr>
          <p:cNvSpPr txBox="1"/>
          <p:nvPr/>
        </p:nvSpPr>
        <p:spPr>
          <a:xfrm flipH="1">
            <a:off x="874141" y="2955459"/>
            <a:ext cx="4189093" cy="2769989"/>
          </a:xfrm>
          <a:prstGeom prst="rect">
            <a:avLst/>
          </a:prstGeom>
          <a:noFill/>
        </p:spPr>
        <p:txBody>
          <a:bodyPr wrap="square" rtlCol="0">
            <a:spAutoFit/>
          </a:bodyPr>
          <a:lstStyle/>
          <a:p>
            <a:pPr>
              <a:spcAft>
                <a:spcPts val="12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Rolf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Ulrici</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12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Fred Hoyle</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12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Richard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Marsten</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12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Georg Zauner</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9" name="Textfeld 8">
            <a:extLst>
              <a:ext uri="{FF2B5EF4-FFF2-40B4-BE49-F238E27FC236}">
                <a16:creationId xmlns:a16="http://schemas.microsoft.com/office/drawing/2014/main" id="{17D47A0C-28F8-4A16-21BA-BA3EB68E42AD}"/>
              </a:ext>
            </a:extLst>
          </p:cNvPr>
          <p:cNvSpPr txBox="1"/>
          <p:nvPr/>
        </p:nvSpPr>
        <p:spPr>
          <a:xfrm flipH="1">
            <a:off x="5826432" y="2996099"/>
            <a:ext cx="6448047" cy="2769989"/>
          </a:xfrm>
          <a:prstGeom prst="rect">
            <a:avLst/>
          </a:prstGeom>
          <a:noFill/>
        </p:spPr>
        <p:txBody>
          <a:bodyPr wrap="square" rtlCol="0">
            <a:spAutoFit/>
          </a:bodyPr>
          <a:lstStyle/>
          <a:p>
            <a:pPr>
              <a:spcAft>
                <a:spcPts val="12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»Raketen auf Ursa Major«</a:t>
            </a:r>
          </a:p>
          <a:p>
            <a:pPr>
              <a:spcAft>
                <a:spcPts val="12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»Rakete ab – zum Mond«</a:t>
            </a:r>
          </a:p>
          <a:p>
            <a:pPr>
              <a:spcAft>
                <a:spcPts val="12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»Geisterrakete«</a:t>
            </a:r>
          </a:p>
          <a:p>
            <a:pPr>
              <a:spcAft>
                <a:spcPts val="12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Enkel der Raketenbauer«</a:t>
            </a:r>
          </a:p>
        </p:txBody>
      </p:sp>
      <p:sp>
        <p:nvSpPr>
          <p:cNvPr id="3" name="Rechteck: abgerundete Ecken 2">
            <a:extLst>
              <a:ext uri="{FF2B5EF4-FFF2-40B4-BE49-F238E27FC236}">
                <a16:creationId xmlns:a16="http://schemas.microsoft.com/office/drawing/2014/main" id="{64BA07EB-5827-F573-731F-36AB64D8D951}"/>
              </a:ext>
            </a:extLst>
          </p:cNvPr>
          <p:cNvSpPr/>
          <p:nvPr/>
        </p:nvSpPr>
        <p:spPr>
          <a:xfrm>
            <a:off x="253146" y="305376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11E7BC8D-7F19-1C1A-43A8-407C13A823FA}"/>
              </a:ext>
            </a:extLst>
          </p:cNvPr>
          <p:cNvSpPr/>
          <p:nvPr/>
        </p:nvSpPr>
        <p:spPr>
          <a:xfrm>
            <a:off x="253146" y="376713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915D383C-F209-526E-61F1-CBC9C948CDCB}"/>
              </a:ext>
            </a:extLst>
          </p:cNvPr>
          <p:cNvSpPr/>
          <p:nvPr/>
        </p:nvSpPr>
        <p:spPr>
          <a:xfrm>
            <a:off x="253146" y="445131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1C6D8945-A981-728B-3F8F-8ABD4FAA84F2}"/>
              </a:ext>
            </a:extLst>
          </p:cNvPr>
          <p:cNvSpPr/>
          <p:nvPr/>
        </p:nvSpPr>
        <p:spPr>
          <a:xfrm>
            <a:off x="253146" y="514522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7AD985F8-EB44-51A3-F287-C6B5C6D350B7}"/>
              </a:ext>
            </a:extLst>
          </p:cNvPr>
          <p:cNvSpPr/>
          <p:nvPr/>
        </p:nvSpPr>
        <p:spPr>
          <a:xfrm>
            <a:off x="5145714" y="306995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1</a:t>
            </a:r>
          </a:p>
        </p:txBody>
      </p:sp>
      <p:sp>
        <p:nvSpPr>
          <p:cNvPr id="14" name="Rechteck: abgerundete Ecken 13">
            <a:extLst>
              <a:ext uri="{FF2B5EF4-FFF2-40B4-BE49-F238E27FC236}">
                <a16:creationId xmlns:a16="http://schemas.microsoft.com/office/drawing/2014/main" id="{AFECF523-1EC3-C061-E20E-7E4EA77794C1}"/>
              </a:ext>
            </a:extLst>
          </p:cNvPr>
          <p:cNvSpPr/>
          <p:nvPr/>
        </p:nvSpPr>
        <p:spPr>
          <a:xfrm>
            <a:off x="5145714" y="378332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2</a:t>
            </a:r>
          </a:p>
        </p:txBody>
      </p:sp>
      <p:sp>
        <p:nvSpPr>
          <p:cNvPr id="15" name="Rechteck: abgerundete Ecken 14">
            <a:extLst>
              <a:ext uri="{FF2B5EF4-FFF2-40B4-BE49-F238E27FC236}">
                <a16:creationId xmlns:a16="http://schemas.microsoft.com/office/drawing/2014/main" id="{0CC96CEA-728C-6153-7C38-88BA3652C731}"/>
              </a:ext>
            </a:extLst>
          </p:cNvPr>
          <p:cNvSpPr/>
          <p:nvPr/>
        </p:nvSpPr>
        <p:spPr>
          <a:xfrm>
            <a:off x="5145714" y="4467506"/>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3</a:t>
            </a:r>
          </a:p>
        </p:txBody>
      </p:sp>
      <p:sp>
        <p:nvSpPr>
          <p:cNvPr id="16" name="Rechteck: abgerundete Ecken 15">
            <a:extLst>
              <a:ext uri="{FF2B5EF4-FFF2-40B4-BE49-F238E27FC236}">
                <a16:creationId xmlns:a16="http://schemas.microsoft.com/office/drawing/2014/main" id="{06072120-CDF5-C852-6CA9-87AAB398825F}"/>
              </a:ext>
            </a:extLst>
          </p:cNvPr>
          <p:cNvSpPr/>
          <p:nvPr/>
        </p:nvSpPr>
        <p:spPr>
          <a:xfrm>
            <a:off x="5145714" y="5161410"/>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29858835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AA663-127A-A95B-8043-D53E6E1945F9}"/>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C557817-697A-39CF-1F50-21112D53DB99}"/>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4" name="Textfeld 3">
            <a:extLst>
              <a:ext uri="{FF2B5EF4-FFF2-40B4-BE49-F238E27FC236}">
                <a16:creationId xmlns:a16="http://schemas.microsoft.com/office/drawing/2014/main" id="{D1C5B6F1-32B4-D8FE-ECCF-539F4320034C}"/>
              </a:ext>
            </a:extLst>
          </p:cNvPr>
          <p:cNvSpPr txBox="1"/>
          <p:nvPr/>
        </p:nvSpPr>
        <p:spPr>
          <a:xfrm flipH="1">
            <a:off x="1" y="5915966"/>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it-IT"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13107B3C-448D-E9DE-50C0-83096497AF96}"/>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8228FF2-019F-6337-70CE-65507440E4CA}"/>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14</a:t>
            </a:r>
          </a:p>
        </p:txBody>
      </p:sp>
      <p:sp>
        <p:nvSpPr>
          <p:cNvPr id="6" name="Textfeld 5">
            <a:extLst>
              <a:ext uri="{FF2B5EF4-FFF2-40B4-BE49-F238E27FC236}">
                <a16:creationId xmlns:a16="http://schemas.microsoft.com/office/drawing/2014/main" id="{B366DBF6-0F8F-D6E4-6612-59215BA3B285}"/>
              </a:ext>
            </a:extLst>
          </p:cNvPr>
          <p:cNvSpPr txBox="1"/>
          <p:nvPr/>
        </p:nvSpPr>
        <p:spPr>
          <a:xfrm flipH="1">
            <a:off x="0" y="700580"/>
            <a:ext cx="12192000"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Was trifft auf den Protagonisten in Arno Schmidts Roman »Die Gelehrtenrepublik« (1957) zu?</a:t>
            </a:r>
          </a:p>
        </p:txBody>
      </p:sp>
      <p:sp>
        <p:nvSpPr>
          <p:cNvPr id="8" name="Textfeld 7">
            <a:extLst>
              <a:ext uri="{FF2B5EF4-FFF2-40B4-BE49-F238E27FC236}">
                <a16:creationId xmlns:a16="http://schemas.microsoft.com/office/drawing/2014/main" id="{228193C3-594A-CA4B-E117-0098A4FF40FC}"/>
              </a:ext>
            </a:extLst>
          </p:cNvPr>
          <p:cNvSpPr txBox="1"/>
          <p:nvPr/>
        </p:nvSpPr>
        <p:spPr>
          <a:xfrm flipH="1">
            <a:off x="874139" y="2799808"/>
            <a:ext cx="11317859" cy="3354765"/>
          </a:xfrm>
          <a:prstGeom prst="rect">
            <a:avLst/>
          </a:prstGeom>
          <a:noFill/>
        </p:spPr>
        <p:txBody>
          <a:bodyPr wrap="square" rtlCol="0">
            <a:spAutoFit/>
          </a:bodyPr>
          <a:lstStyle/>
          <a:p>
            <a:pPr>
              <a:spcAft>
                <a:spcPts val="1200"/>
              </a:spcAft>
            </a:pPr>
            <a:r>
              <a:rPr lang="de-DE" sz="2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Er hat keinen Sex, um eine Korrumpierung seiner künstlerischen Reinheit zu verhindern</a:t>
            </a:r>
          </a:p>
          <a:p>
            <a:pPr>
              <a:spcAft>
                <a:spcPts val="1200"/>
              </a:spcAft>
            </a:pPr>
            <a:r>
              <a:rPr lang="de-DE" sz="2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Er hat nur Sex mit seiner Muse, um so die reine Kunst erschaffen zu können</a:t>
            </a:r>
          </a:p>
          <a:p>
            <a:pPr>
              <a:spcAft>
                <a:spcPts val="1200"/>
              </a:spcAft>
            </a:pPr>
            <a:r>
              <a:rPr lang="de-DE" sz="2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Er hat Sex mit einer Zentaurin, denn er findet sie scharf</a:t>
            </a:r>
          </a:p>
          <a:p>
            <a:pPr>
              <a:spcAft>
                <a:spcPts val="1200"/>
              </a:spcAft>
            </a:pPr>
            <a:r>
              <a:rPr lang="de-DE" sz="2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Er hat Sex mit nahezu allen Personen, denen er begegnet, denn er möchte so dem kürzlich verstorbenen Aleister Crowley als dem größten aller Gelehrten nachfolgen</a:t>
            </a:r>
          </a:p>
        </p:txBody>
      </p:sp>
      <p:sp>
        <p:nvSpPr>
          <p:cNvPr id="3" name="Rechteck: abgerundete Ecken 2">
            <a:extLst>
              <a:ext uri="{FF2B5EF4-FFF2-40B4-BE49-F238E27FC236}">
                <a16:creationId xmlns:a16="http://schemas.microsoft.com/office/drawing/2014/main" id="{74D8E744-A1CD-616E-A35B-28003B8B656A}"/>
              </a:ext>
            </a:extLst>
          </p:cNvPr>
          <p:cNvSpPr/>
          <p:nvPr/>
        </p:nvSpPr>
        <p:spPr>
          <a:xfrm>
            <a:off x="253146" y="297594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71700590-C1E2-2E3C-79B0-C409FC01F628}"/>
              </a:ext>
            </a:extLst>
          </p:cNvPr>
          <p:cNvSpPr/>
          <p:nvPr/>
        </p:nvSpPr>
        <p:spPr>
          <a:xfrm>
            <a:off x="253146" y="36893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39880AB5-3852-4247-C025-B15275FDD210}"/>
              </a:ext>
            </a:extLst>
          </p:cNvPr>
          <p:cNvSpPr/>
          <p:nvPr/>
        </p:nvSpPr>
        <p:spPr>
          <a:xfrm>
            <a:off x="253146" y="427621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42916C1D-399D-5687-7316-9E42A57B7E61}"/>
              </a:ext>
            </a:extLst>
          </p:cNvPr>
          <p:cNvSpPr/>
          <p:nvPr/>
        </p:nvSpPr>
        <p:spPr>
          <a:xfrm>
            <a:off x="253146" y="522303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8826369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662863D-A88C-4134-BBF6-4BF182F476D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Teilnehmer an der Phantasten-Olympiade</a:t>
            </a:r>
          </a:p>
        </p:txBody>
      </p:sp>
      <p:graphicFrame>
        <p:nvGraphicFramePr>
          <p:cNvPr id="4" name="Tabelle 13">
            <a:extLst>
              <a:ext uri="{FF2B5EF4-FFF2-40B4-BE49-F238E27FC236}">
                <a16:creationId xmlns:a16="http://schemas.microsoft.com/office/drawing/2014/main" id="{CC0AF943-9315-9845-E9B8-8B2F30A72A95}"/>
              </a:ext>
            </a:extLst>
          </p:cNvPr>
          <p:cNvGraphicFramePr>
            <a:graphicFrameLocks noGrp="1"/>
          </p:cNvGraphicFramePr>
          <p:nvPr>
            <p:extLst>
              <p:ext uri="{D42A27DB-BD31-4B8C-83A1-F6EECF244321}">
                <p14:modId xmlns:p14="http://schemas.microsoft.com/office/powerpoint/2010/main" val="3065165427"/>
              </p:ext>
            </p:extLst>
          </p:nvPr>
        </p:nvGraphicFramePr>
        <p:xfrm>
          <a:off x="410003" y="952261"/>
          <a:ext cx="9360000" cy="5699760"/>
        </p:xfrm>
        <a:graphic>
          <a:graphicData uri="http://schemas.openxmlformats.org/drawingml/2006/table">
            <a:tbl>
              <a:tblPr firstRow="1" bandRow="1">
                <a:tableStyleId>{F5AB1C69-6EDB-4FF4-983F-18BD219EF322}</a:tableStyleId>
              </a:tblPr>
              <a:tblGrid>
                <a:gridCol w="2520000">
                  <a:extLst>
                    <a:ext uri="{9D8B030D-6E8A-4147-A177-3AD203B41FA5}">
                      <a16:colId xmlns:a16="http://schemas.microsoft.com/office/drawing/2014/main" val="127172622"/>
                    </a:ext>
                  </a:extLst>
                </a:gridCol>
                <a:gridCol w="2160000">
                  <a:extLst>
                    <a:ext uri="{9D8B030D-6E8A-4147-A177-3AD203B41FA5}">
                      <a16:colId xmlns:a16="http://schemas.microsoft.com/office/drawing/2014/main" val="3519309062"/>
                    </a:ext>
                  </a:extLst>
                </a:gridCol>
                <a:gridCol w="2520000">
                  <a:extLst>
                    <a:ext uri="{9D8B030D-6E8A-4147-A177-3AD203B41FA5}">
                      <a16:colId xmlns:a16="http://schemas.microsoft.com/office/drawing/2014/main" val="1944180496"/>
                    </a:ext>
                  </a:extLst>
                </a:gridCol>
                <a:gridCol w="2160000">
                  <a:extLst>
                    <a:ext uri="{9D8B030D-6E8A-4147-A177-3AD203B41FA5}">
                      <a16:colId xmlns:a16="http://schemas.microsoft.com/office/drawing/2014/main" val="3605508829"/>
                    </a:ext>
                  </a:extLst>
                </a:gridCol>
              </a:tblGrid>
              <a:tr h="370840">
                <a:tc>
                  <a:txBody>
                    <a:bodyPr/>
                    <a:lstStyle/>
                    <a:p>
                      <a:pPr algn="ctr"/>
                      <a:r>
                        <a:rPr lang="de-DE"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Teilnehmer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r>
                        <a:rPr lang="de-DE"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Punkte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r>
                        <a:rPr lang="de-DE"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Teilnehmer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r>
                        <a:rPr lang="de-DE"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Punkte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770440014"/>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3712023182"/>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399268291"/>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3908923043"/>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1392867080"/>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996770774"/>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1955071710"/>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2255082809"/>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2057013372"/>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3502735224"/>
                  </a:ext>
                </a:extLst>
              </a:tr>
              <a:tr h="370840">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tc>
                  <a:txBody>
                    <a:bodyPr/>
                    <a:lstStyle/>
                    <a:p>
                      <a:pPr algn="ctr"/>
                      <a:endParaRPr lang="de-DE" sz="28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34902"/>
                      </a:srgbClr>
                    </a:solidFill>
                  </a:tcPr>
                </a:tc>
                <a:extLst>
                  <a:ext uri="{0D108BD9-81ED-4DB2-BD59-A6C34878D82A}">
                    <a16:rowId xmlns:a16="http://schemas.microsoft.com/office/drawing/2014/main" val="1252552247"/>
                  </a:ext>
                </a:extLst>
              </a:tr>
            </a:tbl>
          </a:graphicData>
        </a:graphic>
      </p:graphicFrame>
      <p:pic>
        <p:nvPicPr>
          <p:cNvPr id="6" name="Grafik 5" descr="Ein Bild, das Kleidung, Astronaut, Druckanzug, draußen enthält.&#10;&#10;KI-generierte Inhalte können fehlerhaft sein.">
            <a:extLst>
              <a:ext uri="{FF2B5EF4-FFF2-40B4-BE49-F238E27FC236}">
                <a16:creationId xmlns:a16="http://schemas.microsoft.com/office/drawing/2014/main" id="{6A3E22E6-EA48-AAB6-F21A-6477C8E14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50959" y="2800673"/>
            <a:ext cx="3532945" cy="4067661"/>
          </a:xfrm>
          <a:prstGeom prst="rect">
            <a:avLst/>
          </a:prstGeom>
        </p:spPr>
      </p:pic>
    </p:spTree>
    <p:extLst>
      <p:ext uri="{BB962C8B-B14F-4D97-AF65-F5344CB8AC3E}">
        <p14:creationId xmlns:p14="http://schemas.microsoft.com/office/powerpoint/2010/main" val="32989635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5DFF-7369-6FA5-AA0E-72AFC4784509}"/>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613A5F02-6339-AD77-5B63-8B98F874E285}"/>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Werk</a:t>
            </a:r>
          </a:p>
        </p:txBody>
      </p:sp>
      <p:sp>
        <p:nvSpPr>
          <p:cNvPr id="4" name="Textfeld 3">
            <a:extLst>
              <a:ext uri="{FF2B5EF4-FFF2-40B4-BE49-F238E27FC236}">
                <a16:creationId xmlns:a16="http://schemas.microsoft.com/office/drawing/2014/main" id="{A29B408A-757D-C70E-CF0A-11B82FC13113}"/>
              </a:ext>
            </a:extLst>
          </p:cNvPr>
          <p:cNvSpPr txBox="1"/>
          <p:nvPr/>
        </p:nvSpPr>
        <p:spPr>
          <a:xfrm flipH="1">
            <a:off x="1" y="5915966"/>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it-IT"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CA2A82EB-16AF-C7DF-299C-F95F15A988B9}"/>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38CBB037-232E-B001-B7EB-4E0B4B01F2FC}"/>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15</a:t>
            </a:r>
          </a:p>
        </p:txBody>
      </p:sp>
      <p:sp>
        <p:nvSpPr>
          <p:cNvPr id="6" name="Textfeld 5">
            <a:extLst>
              <a:ext uri="{FF2B5EF4-FFF2-40B4-BE49-F238E27FC236}">
                <a16:creationId xmlns:a16="http://schemas.microsoft.com/office/drawing/2014/main" id="{E3640E6E-CD8F-8EB7-EE59-648EF07EFC72}"/>
              </a:ext>
            </a:extLst>
          </p:cNvPr>
          <p:cNvSpPr txBox="1"/>
          <p:nvPr/>
        </p:nvSpPr>
        <p:spPr>
          <a:xfrm flipH="1">
            <a:off x="0" y="700580"/>
            <a:ext cx="12192000"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Welches verfilmte Buch erschien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zuerst im Selbstverlag?</a:t>
            </a:r>
          </a:p>
        </p:txBody>
      </p:sp>
      <p:sp>
        <p:nvSpPr>
          <p:cNvPr id="9" name="Textfeld 8">
            <a:extLst>
              <a:ext uri="{FF2B5EF4-FFF2-40B4-BE49-F238E27FC236}">
                <a16:creationId xmlns:a16="http://schemas.microsoft.com/office/drawing/2014/main" id="{2DBA8936-6E3E-04F1-87D1-3A5A68651BF9}"/>
              </a:ext>
            </a:extLst>
          </p:cNvPr>
          <p:cNvSpPr txBox="1"/>
          <p:nvPr/>
        </p:nvSpPr>
        <p:spPr>
          <a:xfrm flipH="1">
            <a:off x="705427" y="3146212"/>
            <a:ext cx="5449582" cy="2539157"/>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Tribute von Panem«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von Suzanne Collins</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Marsianer«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von Andy Weir</a:t>
            </a:r>
          </a:p>
        </p:txBody>
      </p:sp>
      <p:sp>
        <p:nvSpPr>
          <p:cNvPr id="13" name="Rechteck: abgerundete Ecken 12">
            <a:extLst>
              <a:ext uri="{FF2B5EF4-FFF2-40B4-BE49-F238E27FC236}">
                <a16:creationId xmlns:a16="http://schemas.microsoft.com/office/drawing/2014/main" id="{03A71F17-DAEC-403D-7730-7BDC737B0A6D}"/>
              </a:ext>
            </a:extLst>
          </p:cNvPr>
          <p:cNvSpPr/>
          <p:nvPr/>
        </p:nvSpPr>
        <p:spPr>
          <a:xfrm>
            <a:off x="77950" y="332984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4" name="Textfeld 13">
            <a:extLst>
              <a:ext uri="{FF2B5EF4-FFF2-40B4-BE49-F238E27FC236}">
                <a16:creationId xmlns:a16="http://schemas.microsoft.com/office/drawing/2014/main" id="{8DDB224B-043A-9C94-82D1-46868D2DF254}"/>
              </a:ext>
            </a:extLst>
          </p:cNvPr>
          <p:cNvSpPr txBox="1"/>
          <p:nvPr/>
        </p:nvSpPr>
        <p:spPr>
          <a:xfrm flipH="1">
            <a:off x="6769805" y="3146212"/>
            <a:ext cx="5341592" cy="2539157"/>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»Leviathan erwacht«</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von James S. A. Corey	</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»Tagebuch eines Killer-bots« von Martha Wells</a:t>
            </a:r>
          </a:p>
        </p:txBody>
      </p:sp>
      <p:sp>
        <p:nvSpPr>
          <p:cNvPr id="15" name="Rechteck: abgerundete Ecken 14">
            <a:extLst>
              <a:ext uri="{FF2B5EF4-FFF2-40B4-BE49-F238E27FC236}">
                <a16:creationId xmlns:a16="http://schemas.microsoft.com/office/drawing/2014/main" id="{5ADE0AD8-D99C-1A89-4EEF-199786257506}"/>
              </a:ext>
            </a:extLst>
          </p:cNvPr>
          <p:cNvSpPr/>
          <p:nvPr/>
        </p:nvSpPr>
        <p:spPr>
          <a:xfrm>
            <a:off x="68714" y="464240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6" name="Rechteck: abgerundete Ecken 15">
            <a:extLst>
              <a:ext uri="{FF2B5EF4-FFF2-40B4-BE49-F238E27FC236}">
                <a16:creationId xmlns:a16="http://schemas.microsoft.com/office/drawing/2014/main" id="{2B5E3929-CF91-8025-FAC5-4A7EA0A9E1E4}"/>
              </a:ext>
            </a:extLst>
          </p:cNvPr>
          <p:cNvSpPr/>
          <p:nvPr/>
        </p:nvSpPr>
        <p:spPr>
          <a:xfrm>
            <a:off x="6183643" y="332984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7" name="Rechteck: abgerundete Ecken 16">
            <a:extLst>
              <a:ext uri="{FF2B5EF4-FFF2-40B4-BE49-F238E27FC236}">
                <a16:creationId xmlns:a16="http://schemas.microsoft.com/office/drawing/2014/main" id="{DF18F815-3939-B7F4-136E-BB751C65CEAF}"/>
              </a:ext>
            </a:extLst>
          </p:cNvPr>
          <p:cNvSpPr/>
          <p:nvPr/>
        </p:nvSpPr>
        <p:spPr>
          <a:xfrm>
            <a:off x="6174407" y="464240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760506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1" y="630797"/>
            <a:ext cx="11608793" cy="1600438"/>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Doc gehört zu welcher SF-TV-Serie?</a:t>
            </a:r>
            <a:endParaRPr lang="de-DE" sz="44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33396"/>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B-1    C-2    D-3</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24C1A8ED-6007-479F-A824-B240E7039A26}"/>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0D4A287-CDCA-B19C-F1B4-4124C07C55B9}"/>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13" name="Textfeld 12">
            <a:extLst>
              <a:ext uri="{FF2B5EF4-FFF2-40B4-BE49-F238E27FC236}">
                <a16:creationId xmlns:a16="http://schemas.microsoft.com/office/drawing/2014/main" id="{C2432950-977A-744C-03E8-0FF9D8CC3028}"/>
              </a:ext>
            </a:extLst>
          </p:cNvPr>
          <p:cNvSpPr txBox="1"/>
          <p:nvPr/>
        </p:nvSpPr>
        <p:spPr>
          <a:xfrm flipH="1">
            <a:off x="1335028" y="2342433"/>
            <a:ext cx="6966201" cy="300082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Helena Russell </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Sherman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Cottle</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Kate Pulaski </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Stephen Franklin </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4" name="Textfeld 13">
            <a:extLst>
              <a:ext uri="{FF2B5EF4-FFF2-40B4-BE49-F238E27FC236}">
                <a16:creationId xmlns:a16="http://schemas.microsoft.com/office/drawing/2014/main" id="{BDC0A880-D784-0732-0ADD-B0EBBD295234}"/>
              </a:ext>
            </a:extLst>
          </p:cNvPr>
          <p:cNvSpPr txBox="1"/>
          <p:nvPr/>
        </p:nvSpPr>
        <p:spPr>
          <a:xfrm flipH="1">
            <a:off x="6604562" y="2342433"/>
            <a:ext cx="5009227" cy="300082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»Battlestar Galactica«</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Trek«</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»Babylon 5«</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»Mondbasis Alpha 1«</a:t>
            </a:r>
          </a:p>
        </p:txBody>
      </p:sp>
      <p:sp>
        <p:nvSpPr>
          <p:cNvPr id="15" name="Rechteck: abgerundete Ecken 14">
            <a:extLst>
              <a:ext uri="{FF2B5EF4-FFF2-40B4-BE49-F238E27FC236}">
                <a16:creationId xmlns:a16="http://schemas.microsoft.com/office/drawing/2014/main" id="{C135A190-4E16-9754-20BA-1D0AFB585007}"/>
              </a:ext>
            </a:extLst>
          </p:cNvPr>
          <p:cNvSpPr/>
          <p:nvPr/>
        </p:nvSpPr>
        <p:spPr>
          <a:xfrm>
            <a:off x="724191" y="236162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6" name="Rechteck: abgerundete Ecken 15">
            <a:extLst>
              <a:ext uri="{FF2B5EF4-FFF2-40B4-BE49-F238E27FC236}">
                <a16:creationId xmlns:a16="http://schemas.microsoft.com/office/drawing/2014/main" id="{D18D3C67-28E3-3484-44CF-85224B403B56}"/>
              </a:ext>
            </a:extLst>
          </p:cNvPr>
          <p:cNvSpPr/>
          <p:nvPr/>
        </p:nvSpPr>
        <p:spPr>
          <a:xfrm>
            <a:off x="724191" y="314956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7" name="Rechteck: abgerundete Ecken 16">
            <a:extLst>
              <a:ext uri="{FF2B5EF4-FFF2-40B4-BE49-F238E27FC236}">
                <a16:creationId xmlns:a16="http://schemas.microsoft.com/office/drawing/2014/main" id="{F0AFDE24-AA00-6576-55D2-3CE3BDF93C06}"/>
              </a:ext>
            </a:extLst>
          </p:cNvPr>
          <p:cNvSpPr/>
          <p:nvPr/>
        </p:nvSpPr>
        <p:spPr>
          <a:xfrm>
            <a:off x="724191" y="393750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8" name="Rechteck: abgerundete Ecken 17">
            <a:extLst>
              <a:ext uri="{FF2B5EF4-FFF2-40B4-BE49-F238E27FC236}">
                <a16:creationId xmlns:a16="http://schemas.microsoft.com/office/drawing/2014/main" id="{3805A32D-765E-EBC2-F094-AF50971DCC5F}"/>
              </a:ext>
            </a:extLst>
          </p:cNvPr>
          <p:cNvSpPr/>
          <p:nvPr/>
        </p:nvSpPr>
        <p:spPr>
          <a:xfrm>
            <a:off x="724191" y="472545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9" name="Rechteck: abgerundete Ecken 18">
            <a:extLst>
              <a:ext uri="{FF2B5EF4-FFF2-40B4-BE49-F238E27FC236}">
                <a16:creationId xmlns:a16="http://schemas.microsoft.com/office/drawing/2014/main" id="{9390143A-3019-6DC0-A930-7627BDF91061}"/>
              </a:ext>
            </a:extLst>
          </p:cNvPr>
          <p:cNvSpPr/>
          <p:nvPr/>
        </p:nvSpPr>
        <p:spPr>
          <a:xfrm>
            <a:off x="5947284" y="2377811"/>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0" name="Rechteck: abgerundete Ecken 19">
            <a:extLst>
              <a:ext uri="{FF2B5EF4-FFF2-40B4-BE49-F238E27FC236}">
                <a16:creationId xmlns:a16="http://schemas.microsoft.com/office/drawing/2014/main" id="{D4E7B453-4E5D-D3AB-C61F-469B6A461A37}"/>
              </a:ext>
            </a:extLst>
          </p:cNvPr>
          <p:cNvSpPr/>
          <p:nvPr/>
        </p:nvSpPr>
        <p:spPr>
          <a:xfrm>
            <a:off x="5947284" y="316575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1" name="Rechteck: abgerundete Ecken 20">
            <a:extLst>
              <a:ext uri="{FF2B5EF4-FFF2-40B4-BE49-F238E27FC236}">
                <a16:creationId xmlns:a16="http://schemas.microsoft.com/office/drawing/2014/main" id="{66889958-36A2-9C0C-B6E1-4A889368F865}"/>
              </a:ext>
            </a:extLst>
          </p:cNvPr>
          <p:cNvSpPr/>
          <p:nvPr/>
        </p:nvSpPr>
        <p:spPr>
          <a:xfrm>
            <a:off x="5947284" y="395369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2" name="Rechteck: abgerundete Ecken 21">
            <a:extLst>
              <a:ext uri="{FF2B5EF4-FFF2-40B4-BE49-F238E27FC236}">
                <a16:creationId xmlns:a16="http://schemas.microsoft.com/office/drawing/2014/main" id="{55A29D7F-2BF7-A74D-C9A9-65AC8379FF16}"/>
              </a:ext>
            </a:extLst>
          </p:cNvPr>
          <p:cNvSpPr/>
          <p:nvPr/>
        </p:nvSpPr>
        <p:spPr>
          <a:xfrm>
            <a:off x="5947284" y="4741641"/>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10017955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884956"/>
            <a:ext cx="12191999"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welcher SF–Serie steht die Menschheit im Kampf auf Leben und Tod mit den »Chicks«?</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30945"/>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F7E6238F-91FC-4389-A22D-A44033BC61E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88BCBE79-3255-4B44-6A21-A123A3BDB4D3}"/>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6" name="Textfeld 5">
            <a:extLst>
              <a:ext uri="{FF2B5EF4-FFF2-40B4-BE49-F238E27FC236}">
                <a16:creationId xmlns:a16="http://schemas.microsoft.com/office/drawing/2014/main" id="{0D2BB628-8EE0-A7AA-A88D-053156469A47}"/>
              </a:ext>
            </a:extLst>
          </p:cNvPr>
          <p:cNvSpPr txBox="1"/>
          <p:nvPr/>
        </p:nvSpPr>
        <p:spPr>
          <a:xfrm flipH="1">
            <a:off x="1595812" y="3357371"/>
            <a:ext cx="4066075"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»Space Cowboys«</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»Space Night«</a:t>
            </a:r>
          </a:p>
        </p:txBody>
      </p:sp>
      <p:sp>
        <p:nvSpPr>
          <p:cNvPr id="8" name="Rechteck: abgerundete Ecken 7">
            <a:extLst>
              <a:ext uri="{FF2B5EF4-FFF2-40B4-BE49-F238E27FC236}">
                <a16:creationId xmlns:a16="http://schemas.microsoft.com/office/drawing/2014/main" id="{0AFB78E7-3B34-E158-7D7F-35A62471AB46}"/>
              </a:ext>
            </a:extLst>
          </p:cNvPr>
          <p:cNvSpPr/>
          <p:nvPr/>
        </p:nvSpPr>
        <p:spPr>
          <a:xfrm>
            <a:off x="968333" y="345370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F65B8064-0FA5-F84C-B56C-BA1243B31977}"/>
              </a:ext>
            </a:extLst>
          </p:cNvPr>
          <p:cNvSpPr txBox="1"/>
          <p:nvPr/>
        </p:nvSpPr>
        <p:spPr>
          <a:xfrm flipH="1">
            <a:off x="7526708" y="3396538"/>
            <a:ext cx="3233651"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»Space 1999«</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»Space 2063« </a:t>
            </a:r>
          </a:p>
        </p:txBody>
      </p:sp>
      <p:sp>
        <p:nvSpPr>
          <p:cNvPr id="10" name="Rechteck: abgerundete Ecken 9">
            <a:extLst>
              <a:ext uri="{FF2B5EF4-FFF2-40B4-BE49-F238E27FC236}">
                <a16:creationId xmlns:a16="http://schemas.microsoft.com/office/drawing/2014/main" id="{88347E9F-74A0-EE87-9BE3-E0C2284AEE29}"/>
              </a:ext>
            </a:extLst>
          </p:cNvPr>
          <p:cNvSpPr/>
          <p:nvPr/>
        </p:nvSpPr>
        <p:spPr>
          <a:xfrm>
            <a:off x="959097" y="423196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C21A3DDE-97E4-C605-7403-76F367958C49}"/>
              </a:ext>
            </a:extLst>
          </p:cNvPr>
          <p:cNvSpPr/>
          <p:nvPr/>
        </p:nvSpPr>
        <p:spPr>
          <a:xfrm>
            <a:off x="6940546" y="348391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79B803E4-62BE-5A84-811B-65720205D9FD}"/>
              </a:ext>
            </a:extLst>
          </p:cNvPr>
          <p:cNvSpPr/>
          <p:nvPr/>
        </p:nvSpPr>
        <p:spPr>
          <a:xfrm>
            <a:off x="6931310" y="426216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906891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771518"/>
            <a:ext cx="12191998" cy="240065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drei Länder produzierten 2012 </a:t>
            </a:r>
            <a:b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SF–Komödie »Iron Sky«?</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229022"/>
            <a:ext cx="12191999" cy="160043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b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Deutschland / Finnland / Australien</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ED6C6F48-E05E-4330-BCC9-034E26D1A08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D2957E0C-C6F2-C116-25CF-C5AB3438AB67}"/>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6" name="Textfeld 5">
            <a:extLst>
              <a:ext uri="{FF2B5EF4-FFF2-40B4-BE49-F238E27FC236}">
                <a16:creationId xmlns:a16="http://schemas.microsoft.com/office/drawing/2014/main" id="{1A6EDFE1-A1F6-462B-8835-29E5C7C2C23F}"/>
              </a:ext>
            </a:extLst>
          </p:cNvPr>
          <p:cNvSpPr txBox="1"/>
          <p:nvPr/>
        </p:nvSpPr>
        <p:spPr>
          <a:xfrm flipH="1">
            <a:off x="1669704" y="3329738"/>
            <a:ext cx="4302182"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USA / CAN / NL</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 / FIN / AUS</a:t>
            </a:r>
          </a:p>
        </p:txBody>
      </p:sp>
      <p:sp>
        <p:nvSpPr>
          <p:cNvPr id="8" name="Rechteck: abgerundete Ecken 7">
            <a:extLst>
              <a:ext uri="{FF2B5EF4-FFF2-40B4-BE49-F238E27FC236}">
                <a16:creationId xmlns:a16="http://schemas.microsoft.com/office/drawing/2014/main" id="{9C5D2470-2E97-DCDE-29D5-777A327FA466}"/>
              </a:ext>
            </a:extLst>
          </p:cNvPr>
          <p:cNvSpPr/>
          <p:nvPr/>
        </p:nvSpPr>
        <p:spPr>
          <a:xfrm>
            <a:off x="1042225" y="342607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48BAC666-AEF7-620C-B42D-8131413911CC}"/>
              </a:ext>
            </a:extLst>
          </p:cNvPr>
          <p:cNvSpPr txBox="1"/>
          <p:nvPr/>
        </p:nvSpPr>
        <p:spPr>
          <a:xfrm flipH="1">
            <a:off x="7175732" y="3368905"/>
            <a:ext cx="4489797"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GB / IRL / NOR</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FRA / BEL / CH</a:t>
            </a:r>
          </a:p>
        </p:txBody>
      </p:sp>
      <p:sp>
        <p:nvSpPr>
          <p:cNvPr id="10" name="Rechteck: abgerundete Ecken 9">
            <a:extLst>
              <a:ext uri="{FF2B5EF4-FFF2-40B4-BE49-F238E27FC236}">
                <a16:creationId xmlns:a16="http://schemas.microsoft.com/office/drawing/2014/main" id="{953148EC-694F-83F4-2F79-965AB9A46C2C}"/>
              </a:ext>
            </a:extLst>
          </p:cNvPr>
          <p:cNvSpPr/>
          <p:nvPr/>
        </p:nvSpPr>
        <p:spPr>
          <a:xfrm>
            <a:off x="1032989" y="414596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2F1B9666-78F0-C635-0E2A-A39E5E31ED67}"/>
              </a:ext>
            </a:extLst>
          </p:cNvPr>
          <p:cNvSpPr/>
          <p:nvPr/>
        </p:nvSpPr>
        <p:spPr>
          <a:xfrm>
            <a:off x="6589570" y="345627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8A21A378-C424-7045-63BD-CBBC32511D83}"/>
              </a:ext>
            </a:extLst>
          </p:cNvPr>
          <p:cNvSpPr/>
          <p:nvPr/>
        </p:nvSpPr>
        <p:spPr>
          <a:xfrm>
            <a:off x="6580334" y="417617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6828245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724969"/>
            <a:ext cx="12191999"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Ordne zu: In welchem fantastischen Film spielte Gert Fröbe welche Rolle?</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24043"/>
            <a:ext cx="12192001"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B-1    C-2    D-3</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D15F2605-14C6-4AD2-A212-AA645638FF3D}"/>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B3389F14-63EB-AF3B-F2A7-444D00C3DE76}"/>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13" name="Textfeld 12">
            <a:extLst>
              <a:ext uri="{FF2B5EF4-FFF2-40B4-BE49-F238E27FC236}">
                <a16:creationId xmlns:a16="http://schemas.microsoft.com/office/drawing/2014/main" id="{A2980508-2B0A-0712-207D-5ED5CB37A5E5}"/>
              </a:ext>
            </a:extLst>
          </p:cNvPr>
          <p:cNvSpPr txBox="1"/>
          <p:nvPr/>
        </p:nvSpPr>
        <p:spPr>
          <a:xfrm flipH="1">
            <a:off x="817795" y="2915090"/>
            <a:ext cx="6966201" cy="2540632"/>
          </a:xfrm>
          <a:prstGeom prst="rect">
            <a:avLst/>
          </a:prstGeom>
          <a:noFill/>
        </p:spPr>
        <p:txBody>
          <a:bodyPr wrap="square" rtlCol="0">
            <a:spAutoFit/>
          </a:bodyPr>
          <a:lstStyle/>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Professor von Bülow</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Baron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Bomburst</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Kommissar Kras</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Johann Geiermeier</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4" name="Textfeld 13">
            <a:extLst>
              <a:ext uri="{FF2B5EF4-FFF2-40B4-BE49-F238E27FC236}">
                <a16:creationId xmlns:a16="http://schemas.microsoft.com/office/drawing/2014/main" id="{289C534A-986D-8554-A052-7D648DF1EBF2}"/>
              </a:ext>
            </a:extLst>
          </p:cNvPr>
          <p:cNvSpPr txBox="1"/>
          <p:nvPr/>
        </p:nvSpPr>
        <p:spPr>
          <a:xfrm flipH="1">
            <a:off x="5671696" y="2915090"/>
            <a:ext cx="6723508" cy="3043975"/>
          </a:xfrm>
          <a:prstGeom prst="rect">
            <a:avLst/>
          </a:prstGeom>
          <a:noFill/>
        </p:spPr>
        <p:txBody>
          <a:bodyPr wrap="square" rtlCol="0">
            <a:spAutoFit/>
          </a:bodyPr>
          <a:lstStyle/>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Tschitty</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Tschitty</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Bäng</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Bäng</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1000 Augen des Dr. Mabuse«</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kleine Vampir«</a:t>
            </a:r>
          </a:p>
          <a:p>
            <a:pPr marL="273050" indent="-273050">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»Tolldreiste Kerle in rasselnden Raketen«</a:t>
            </a:r>
          </a:p>
        </p:txBody>
      </p:sp>
      <p:sp>
        <p:nvSpPr>
          <p:cNvPr id="15" name="Rechteck: abgerundete Ecken 14">
            <a:extLst>
              <a:ext uri="{FF2B5EF4-FFF2-40B4-BE49-F238E27FC236}">
                <a16:creationId xmlns:a16="http://schemas.microsoft.com/office/drawing/2014/main" id="{12988E08-343B-354B-D7C5-2F67DD79440A}"/>
              </a:ext>
            </a:extLst>
          </p:cNvPr>
          <p:cNvSpPr/>
          <p:nvPr/>
        </p:nvSpPr>
        <p:spPr>
          <a:xfrm>
            <a:off x="206958" y="293428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6" name="Rechteck: abgerundete Ecken 15">
            <a:extLst>
              <a:ext uri="{FF2B5EF4-FFF2-40B4-BE49-F238E27FC236}">
                <a16:creationId xmlns:a16="http://schemas.microsoft.com/office/drawing/2014/main" id="{D9C60D27-39F3-7DD8-CC96-18420EEEB263}"/>
              </a:ext>
            </a:extLst>
          </p:cNvPr>
          <p:cNvSpPr/>
          <p:nvPr/>
        </p:nvSpPr>
        <p:spPr>
          <a:xfrm>
            <a:off x="206958" y="356009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7" name="Rechteck: abgerundete Ecken 16">
            <a:extLst>
              <a:ext uri="{FF2B5EF4-FFF2-40B4-BE49-F238E27FC236}">
                <a16:creationId xmlns:a16="http://schemas.microsoft.com/office/drawing/2014/main" id="{4CD09B60-1B04-A402-8436-F2CF70BED0A0}"/>
              </a:ext>
            </a:extLst>
          </p:cNvPr>
          <p:cNvSpPr/>
          <p:nvPr/>
        </p:nvSpPr>
        <p:spPr>
          <a:xfrm>
            <a:off x="206958" y="41859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8" name="Rechteck: abgerundete Ecken 17">
            <a:extLst>
              <a:ext uri="{FF2B5EF4-FFF2-40B4-BE49-F238E27FC236}">
                <a16:creationId xmlns:a16="http://schemas.microsoft.com/office/drawing/2014/main" id="{6500B6A8-5804-4FC5-ED14-7B3F67D551D5}"/>
              </a:ext>
            </a:extLst>
          </p:cNvPr>
          <p:cNvSpPr/>
          <p:nvPr/>
        </p:nvSpPr>
        <p:spPr>
          <a:xfrm>
            <a:off x="206958" y="48117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9" name="Rechteck: abgerundete Ecken 18">
            <a:extLst>
              <a:ext uri="{FF2B5EF4-FFF2-40B4-BE49-F238E27FC236}">
                <a16:creationId xmlns:a16="http://schemas.microsoft.com/office/drawing/2014/main" id="{36706926-EE9A-E320-D703-8E4D1A953A02}"/>
              </a:ext>
            </a:extLst>
          </p:cNvPr>
          <p:cNvSpPr/>
          <p:nvPr/>
        </p:nvSpPr>
        <p:spPr>
          <a:xfrm>
            <a:off x="5014420" y="295046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0" name="Rechteck: abgerundete Ecken 19">
            <a:extLst>
              <a:ext uri="{FF2B5EF4-FFF2-40B4-BE49-F238E27FC236}">
                <a16:creationId xmlns:a16="http://schemas.microsoft.com/office/drawing/2014/main" id="{009D30F7-E3F0-6643-EFE2-9F48345F9833}"/>
              </a:ext>
            </a:extLst>
          </p:cNvPr>
          <p:cNvSpPr/>
          <p:nvPr/>
        </p:nvSpPr>
        <p:spPr>
          <a:xfrm>
            <a:off x="5014420" y="357628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1" name="Rechteck: abgerundete Ecken 20">
            <a:extLst>
              <a:ext uri="{FF2B5EF4-FFF2-40B4-BE49-F238E27FC236}">
                <a16:creationId xmlns:a16="http://schemas.microsoft.com/office/drawing/2014/main" id="{88CDC6C9-987A-E028-3780-9EB8E497788D}"/>
              </a:ext>
            </a:extLst>
          </p:cNvPr>
          <p:cNvSpPr/>
          <p:nvPr/>
        </p:nvSpPr>
        <p:spPr>
          <a:xfrm>
            <a:off x="5014420" y="420209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2" name="Rechteck: abgerundete Ecken 21">
            <a:extLst>
              <a:ext uri="{FF2B5EF4-FFF2-40B4-BE49-F238E27FC236}">
                <a16:creationId xmlns:a16="http://schemas.microsoft.com/office/drawing/2014/main" id="{B4E243E7-5E39-233F-F463-F94B38FF1B29}"/>
              </a:ext>
            </a:extLst>
          </p:cNvPr>
          <p:cNvSpPr/>
          <p:nvPr/>
        </p:nvSpPr>
        <p:spPr>
          <a:xfrm>
            <a:off x="5014420" y="482791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27562113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36526"/>
            <a:ext cx="12192000" cy="240065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a:t>
            </a:r>
            <a:r>
              <a:rPr lang="de-DE" sz="4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Sci</a:t>
            </a: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4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Fi</a:t>
            </a: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-Anspielung taucht im Film </a:t>
            </a:r>
            <a:b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 Million </a:t>
            </a:r>
            <a:r>
              <a:rPr lang="de-DE" sz="4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Ways</a:t>
            </a: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to Die in the West« auf?</a:t>
            </a:r>
            <a:endParaRPr lang="de-DE" sz="32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23850"/>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a:t>
            </a:r>
            <a:endParaRPr lang="de-DE" sz="54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C5CC0432-C987-4CF6-8DFC-7282291470F8}"/>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C83A48C4-5F7D-5027-318A-12BCF56EEBC8}"/>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6" name="Textfeld 5">
            <a:extLst>
              <a:ext uri="{FF2B5EF4-FFF2-40B4-BE49-F238E27FC236}">
                <a16:creationId xmlns:a16="http://schemas.microsoft.com/office/drawing/2014/main" id="{F10F22C1-DADC-3338-D447-8BA22061230B}"/>
              </a:ext>
            </a:extLst>
          </p:cNvPr>
          <p:cNvSpPr txBox="1"/>
          <p:nvPr/>
        </p:nvSpPr>
        <p:spPr>
          <a:xfrm flipH="1">
            <a:off x="1058647" y="3122827"/>
            <a:ext cx="4777945" cy="2292935"/>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Chewbaccas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Bowcaster</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hängt im Sheriffs Office</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Doc Brown bastelt in der Scheune am DeLorean</a:t>
            </a:r>
          </a:p>
        </p:txBody>
      </p:sp>
      <p:sp>
        <p:nvSpPr>
          <p:cNvPr id="8" name="Rechteck: abgerundete Ecken 7">
            <a:extLst>
              <a:ext uri="{FF2B5EF4-FFF2-40B4-BE49-F238E27FC236}">
                <a16:creationId xmlns:a16="http://schemas.microsoft.com/office/drawing/2014/main" id="{1476F6FD-4E93-4BE7-9514-A482B7B62632}"/>
              </a:ext>
            </a:extLst>
          </p:cNvPr>
          <p:cNvSpPr/>
          <p:nvPr/>
        </p:nvSpPr>
        <p:spPr>
          <a:xfrm>
            <a:off x="431169" y="33918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A31A5E0F-9BF5-55D1-69B0-78B3AD0AFA4B}"/>
              </a:ext>
            </a:extLst>
          </p:cNvPr>
          <p:cNvSpPr/>
          <p:nvPr/>
        </p:nvSpPr>
        <p:spPr>
          <a:xfrm>
            <a:off x="421933" y="459642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09EB5F7B-194B-F6B7-26C5-5CA15F2ED218}"/>
              </a:ext>
            </a:extLst>
          </p:cNvPr>
          <p:cNvSpPr/>
          <p:nvPr/>
        </p:nvSpPr>
        <p:spPr>
          <a:xfrm>
            <a:off x="6249353" y="336112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107C1DA1-42DB-6B8F-EF78-2742B969A144}"/>
              </a:ext>
            </a:extLst>
          </p:cNvPr>
          <p:cNvSpPr/>
          <p:nvPr/>
        </p:nvSpPr>
        <p:spPr>
          <a:xfrm>
            <a:off x="6240117" y="461647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8F16FDB6-64C7-F9CE-E6BC-C91C60C211E5}"/>
              </a:ext>
            </a:extLst>
          </p:cNvPr>
          <p:cNvSpPr txBox="1"/>
          <p:nvPr/>
        </p:nvSpPr>
        <p:spPr>
          <a:xfrm flipH="1">
            <a:off x="6816114" y="3108272"/>
            <a:ext cx="5440734" cy="2292935"/>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Hinterm Saloon steht ein gelandetes Orville Shuttle</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T-1000 materialisiert sich und verschwindet wieder</a:t>
            </a:r>
          </a:p>
        </p:txBody>
      </p:sp>
    </p:spTree>
    <p:extLst>
      <p:ext uri="{BB962C8B-B14F-4D97-AF65-F5344CB8AC3E}">
        <p14:creationId xmlns:p14="http://schemas.microsoft.com/office/powerpoint/2010/main" val="24387924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614028"/>
            <a:ext cx="12192001" cy="267765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TV-Serie war als Thriller über den Aufstieg von Faschisten in den USA auf Basis von Sinclair Lewis‘ Roman von1935, »It </a:t>
            </a:r>
            <a:r>
              <a:rPr lang="de-DE" sz="3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Can’t</a:t>
            </a:r>
            <a:r>
              <a:rPr lang="de-DE" sz="3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Happen Here«, geplant?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27432"/>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en-US"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endPar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E88FF9F2-0A02-4685-ABD9-CF34B73A0274}"/>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B1661F23-D4F7-7551-A39D-A9E2019F12D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6" name="Textfeld 5">
            <a:extLst>
              <a:ext uri="{FF2B5EF4-FFF2-40B4-BE49-F238E27FC236}">
                <a16:creationId xmlns:a16="http://schemas.microsoft.com/office/drawing/2014/main" id="{19E155E4-B990-8EDA-2C1C-D5AAF0FB60E4}"/>
              </a:ext>
            </a:extLst>
          </p:cNvPr>
          <p:cNvSpPr txBox="1"/>
          <p:nvPr/>
        </p:nvSpPr>
        <p:spPr>
          <a:xfrm flipH="1">
            <a:off x="1489698" y="3580243"/>
            <a:ext cx="3928608" cy="1554272"/>
          </a:xfrm>
          <a:prstGeom prst="rect">
            <a:avLst/>
          </a:prstGeom>
          <a:noFill/>
        </p:spPr>
        <p:txBody>
          <a:bodyPr wrap="square" rtlCol="0">
            <a:spAutoFit/>
          </a:bodyPr>
          <a:lstStyle/>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»Knight Rider«</a:t>
            </a:r>
          </a:p>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»Alien Nation«</a:t>
            </a:r>
          </a:p>
        </p:txBody>
      </p:sp>
      <p:sp>
        <p:nvSpPr>
          <p:cNvPr id="8" name="Rechteck: abgerundete Ecken 7">
            <a:extLst>
              <a:ext uri="{FF2B5EF4-FFF2-40B4-BE49-F238E27FC236}">
                <a16:creationId xmlns:a16="http://schemas.microsoft.com/office/drawing/2014/main" id="{F9FD3948-2D48-5A35-7F75-D6EB6A94DBC6}"/>
              </a:ext>
            </a:extLst>
          </p:cNvPr>
          <p:cNvSpPr/>
          <p:nvPr/>
        </p:nvSpPr>
        <p:spPr>
          <a:xfrm>
            <a:off x="791097" y="364171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7023C1FF-7997-6AE8-07EE-78BDD51F24DC}"/>
              </a:ext>
            </a:extLst>
          </p:cNvPr>
          <p:cNvSpPr/>
          <p:nvPr/>
        </p:nvSpPr>
        <p:spPr>
          <a:xfrm>
            <a:off x="792021" y="451190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34D83475-04BB-B684-28DE-D2CDEFD8176A}"/>
              </a:ext>
            </a:extLst>
          </p:cNvPr>
          <p:cNvSpPr/>
          <p:nvPr/>
        </p:nvSpPr>
        <p:spPr>
          <a:xfrm>
            <a:off x="5753244" y="366116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3B77B5AC-2C5E-F5E9-4936-7F1F453B0E5C}"/>
              </a:ext>
            </a:extLst>
          </p:cNvPr>
          <p:cNvSpPr/>
          <p:nvPr/>
        </p:nvSpPr>
        <p:spPr>
          <a:xfrm>
            <a:off x="5754168" y="451190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0464BA34-1CA2-6AC4-F992-06675E3F7924}"/>
              </a:ext>
            </a:extLst>
          </p:cNvPr>
          <p:cNvSpPr txBox="1"/>
          <p:nvPr/>
        </p:nvSpPr>
        <p:spPr>
          <a:xfrm flipH="1">
            <a:off x="6329240" y="3580243"/>
            <a:ext cx="5227219" cy="2046714"/>
          </a:xfrm>
          <a:prstGeom prst="rect">
            <a:avLst/>
          </a:prstGeom>
          <a:noFill/>
        </p:spPr>
        <p:txBody>
          <a:bodyPr wrap="square" rtlCol="0">
            <a:spAutoFit/>
          </a:bodyPr>
          <a:lstStyle/>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»Max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Headroom</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»V – </a:t>
            </a: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außerirdischen Besucher</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endPar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Tree>
    <p:extLst>
      <p:ext uri="{BB962C8B-B14F-4D97-AF65-F5344CB8AC3E}">
        <p14:creationId xmlns:p14="http://schemas.microsoft.com/office/powerpoint/2010/main" val="34814498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9428" y="725791"/>
            <a:ext cx="12191999"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Im Innern des Raumschiffs N.S.E.A. </a:t>
            </a:r>
            <a:r>
              <a:rPr lang="de-DE" sz="4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Protector</a:t>
            </a: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befindet sich der </a:t>
            </a:r>
            <a:r>
              <a:rPr lang="de-DE" sz="4400" b="1" i="1" dirty="0">
                <a:solidFill>
                  <a:srgbClr val="FFFF00"/>
                </a:solidFill>
                <a:effectLst>
                  <a:outerShdw blurRad="38100" dist="38100" dir="2700000" algn="tl">
                    <a:srgbClr val="000000">
                      <a:alpha val="43137"/>
                    </a:srgbClr>
                  </a:outerShdw>
                </a:effectLst>
                <a:latin typeface="Avenir Next LT Pro Light" panose="020B0304020202020204" pitchFamily="34" charset="0"/>
              </a:rPr>
              <a:t>Omega 13</a:t>
            </a: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Was geschieht, wenn der </a:t>
            </a:r>
            <a:r>
              <a:rPr lang="de-DE" sz="4400" b="1" i="1" dirty="0">
                <a:solidFill>
                  <a:srgbClr val="FFFF00"/>
                </a:solidFill>
                <a:effectLst>
                  <a:outerShdw blurRad="38100" dist="38100" dir="2700000" algn="tl">
                    <a:srgbClr val="000000">
                      <a:alpha val="43137"/>
                    </a:srgbClr>
                  </a:outerShdw>
                </a:effectLst>
                <a:latin typeface="Avenir Next LT Pro Light" panose="020B0304020202020204" pitchFamily="34" charset="0"/>
              </a:rPr>
              <a:t>Omega 13 </a:t>
            </a: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aktiviert wird?</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34795" y="5922525"/>
            <a:ext cx="11780786"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12E12915-1608-42DC-9027-596B9B368AA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B2983AA-41E7-FCA9-C226-7AE5E6EA9A2C}"/>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16" name="Textfeld 15">
            <a:extLst>
              <a:ext uri="{FF2B5EF4-FFF2-40B4-BE49-F238E27FC236}">
                <a16:creationId xmlns:a16="http://schemas.microsoft.com/office/drawing/2014/main" id="{F8ED8515-4A72-6218-1409-2EF8573148B4}"/>
              </a:ext>
            </a:extLst>
          </p:cNvPr>
          <p:cNvSpPr txBox="1"/>
          <p:nvPr/>
        </p:nvSpPr>
        <p:spPr>
          <a:xfrm flipH="1">
            <a:off x="650077" y="3774578"/>
            <a:ext cx="5108693" cy="2015936"/>
          </a:xfrm>
          <a:prstGeom prst="rect">
            <a:avLst/>
          </a:prstGeom>
          <a:noFill/>
        </p:spPr>
        <p:txBody>
          <a:bodyPr wrap="square" rtlCol="0">
            <a:spAutoFit/>
          </a:bodyPr>
          <a:lstStyle/>
          <a:p>
            <a:pPr>
              <a:lnSpc>
                <a:spcPts val="3300"/>
              </a:lnSpc>
              <a:spcAft>
                <a:spcPts val="1200"/>
              </a:spcAft>
            </a:pP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es versetzt das Raumschiff 13 Minuten in die Zukunft</a:t>
            </a:r>
          </a:p>
          <a:p>
            <a:pPr>
              <a:lnSpc>
                <a:spcPts val="3300"/>
              </a:lnSpc>
              <a:spcAft>
                <a:spcPts val="1200"/>
              </a:spcAft>
            </a:pP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es versetzt das Raumschiff 13 Tage in einen Tiefschlaf</a:t>
            </a:r>
          </a:p>
        </p:txBody>
      </p:sp>
      <p:sp>
        <p:nvSpPr>
          <p:cNvPr id="17" name="Rechteck: abgerundete Ecken 16">
            <a:extLst>
              <a:ext uri="{FF2B5EF4-FFF2-40B4-BE49-F238E27FC236}">
                <a16:creationId xmlns:a16="http://schemas.microsoft.com/office/drawing/2014/main" id="{D7720D7B-D0B2-289D-9E3D-E8D0627B0849}"/>
              </a:ext>
            </a:extLst>
          </p:cNvPr>
          <p:cNvSpPr/>
          <p:nvPr/>
        </p:nvSpPr>
        <p:spPr>
          <a:xfrm>
            <a:off x="80968" y="398526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8" name="Rechteck: abgerundete Ecken 17">
            <a:extLst>
              <a:ext uri="{FF2B5EF4-FFF2-40B4-BE49-F238E27FC236}">
                <a16:creationId xmlns:a16="http://schemas.microsoft.com/office/drawing/2014/main" id="{4311A779-0944-7D7A-2746-CE05F87B73BA}"/>
              </a:ext>
            </a:extLst>
          </p:cNvPr>
          <p:cNvSpPr/>
          <p:nvPr/>
        </p:nvSpPr>
        <p:spPr>
          <a:xfrm>
            <a:off x="71732" y="493689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9" name="Rechteck: abgerundete Ecken 18">
            <a:extLst>
              <a:ext uri="{FF2B5EF4-FFF2-40B4-BE49-F238E27FC236}">
                <a16:creationId xmlns:a16="http://schemas.microsoft.com/office/drawing/2014/main" id="{0FC5D27D-3F5C-A20B-9A48-23C784564E4F}"/>
              </a:ext>
            </a:extLst>
          </p:cNvPr>
          <p:cNvSpPr/>
          <p:nvPr/>
        </p:nvSpPr>
        <p:spPr>
          <a:xfrm>
            <a:off x="5539225" y="395451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0" name="Rechteck: abgerundete Ecken 19">
            <a:extLst>
              <a:ext uri="{FF2B5EF4-FFF2-40B4-BE49-F238E27FC236}">
                <a16:creationId xmlns:a16="http://schemas.microsoft.com/office/drawing/2014/main" id="{A7353EAA-63CC-49CA-59AB-3BEFF4F9C127}"/>
              </a:ext>
            </a:extLst>
          </p:cNvPr>
          <p:cNvSpPr/>
          <p:nvPr/>
        </p:nvSpPr>
        <p:spPr>
          <a:xfrm>
            <a:off x="5529989" y="495693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1" name="Textfeld 20">
            <a:extLst>
              <a:ext uri="{FF2B5EF4-FFF2-40B4-BE49-F238E27FC236}">
                <a16:creationId xmlns:a16="http://schemas.microsoft.com/office/drawing/2014/main" id="{023E0EF9-B176-813C-6A77-CB698D912BED}"/>
              </a:ext>
            </a:extLst>
          </p:cNvPr>
          <p:cNvSpPr txBox="1"/>
          <p:nvPr/>
        </p:nvSpPr>
        <p:spPr>
          <a:xfrm flipH="1">
            <a:off x="6105981" y="3760023"/>
            <a:ext cx="6209229" cy="1938992"/>
          </a:xfrm>
          <a:prstGeom prst="rect">
            <a:avLst/>
          </a:prstGeom>
          <a:noFill/>
        </p:spPr>
        <p:txBody>
          <a:bodyPr wrap="square" rtlCol="0">
            <a:spAutoFit/>
          </a:bodyPr>
          <a:lstStyle/>
          <a:p>
            <a:pPr>
              <a:lnSpc>
                <a:spcPts val="3300"/>
              </a:lnSpc>
              <a:spcAft>
                <a:spcPts val="1200"/>
              </a:spcAft>
            </a:pP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es versetzt das Raumschiff </a:t>
            </a:r>
            <a:b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13 Lichtjahre durch den Raum</a:t>
            </a:r>
          </a:p>
          <a:p>
            <a:pPr>
              <a:lnSpc>
                <a:spcPts val="3300"/>
              </a:lnSpc>
              <a:spcAft>
                <a:spcPts val="1200"/>
              </a:spcAft>
            </a:pP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es versetzt das Raumschiff </a:t>
            </a:r>
            <a:b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13 Sekunden in die Vergangenheit</a:t>
            </a:r>
          </a:p>
        </p:txBody>
      </p:sp>
    </p:spTree>
    <p:extLst>
      <p:ext uri="{BB962C8B-B14F-4D97-AF65-F5344CB8AC3E}">
        <p14:creationId xmlns:p14="http://schemas.microsoft.com/office/powerpoint/2010/main" val="32497600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187057"/>
            <a:ext cx="12192000" cy="1415772"/>
          </a:xfrm>
          <a:prstGeom prst="rect">
            <a:avLst/>
          </a:prstGeom>
          <a:noFill/>
        </p:spPr>
        <p:txBody>
          <a:bodyPr wrap="square" rtlCol="0">
            <a:spAutoFit/>
          </a:bodyPr>
          <a:lstStyle/>
          <a:p>
            <a:pPr lvl="0"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C</a:t>
            </a:r>
            <a:endParaRPr lang="de-DE" sz="32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endParaRPr>
          </a:p>
          <a:p>
            <a:pPr lvl="0" algn="ctr"/>
            <a:r>
              <a:rPr lang="de-DE" sz="32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Dr. </a:t>
            </a:r>
            <a:r>
              <a:rPr lang="de-DE" sz="3200" b="1" dirty="0" err="1">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Strangepork</a:t>
            </a:r>
            <a:r>
              <a:rPr lang="de-DE" sz="32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 hat auch den gleichen Akzent wie Dr. Seltsam</a:t>
            </a:r>
            <a:endParaRPr lang="de-DE"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8A311AA8-C0B1-4CAD-90C5-8AAAA535441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0A6FB87F-5541-CD83-599C-B7B3DFE67537}"/>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15" name="Textfeld 14">
            <a:extLst>
              <a:ext uri="{FF2B5EF4-FFF2-40B4-BE49-F238E27FC236}">
                <a16:creationId xmlns:a16="http://schemas.microsoft.com/office/drawing/2014/main" id="{F2B979A2-07D1-6176-18D5-243554CF8588}"/>
              </a:ext>
            </a:extLst>
          </p:cNvPr>
          <p:cNvSpPr txBox="1"/>
          <p:nvPr/>
        </p:nvSpPr>
        <p:spPr>
          <a:xfrm flipH="1">
            <a:off x="-2" y="710507"/>
            <a:ext cx="12192001" cy="2092881"/>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Wie heißt Dr. Speckschwarte aus »Schweine im Weltall« (Muppet-Show) im Original und auf wen spielt er an?</a:t>
            </a:r>
            <a:endParaRPr lang="en-US" sz="38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6" name="Textfeld 15">
            <a:extLst>
              <a:ext uri="{FF2B5EF4-FFF2-40B4-BE49-F238E27FC236}">
                <a16:creationId xmlns:a16="http://schemas.microsoft.com/office/drawing/2014/main" id="{5E316C58-4C7D-1448-B4E7-EAE92C4EF017}"/>
              </a:ext>
            </a:extLst>
          </p:cNvPr>
          <p:cNvSpPr txBox="1"/>
          <p:nvPr/>
        </p:nvSpPr>
        <p:spPr>
          <a:xfrm flipH="1">
            <a:off x="766388" y="2926480"/>
            <a:ext cx="5664892" cy="2500685"/>
          </a:xfrm>
          <a:prstGeom prst="rect">
            <a:avLst/>
          </a:prstGeom>
          <a:noFill/>
        </p:spPr>
        <p:txBody>
          <a:bodyPr wrap="square" rtlCol="0">
            <a:spAutoFit/>
          </a:bodyPr>
          <a:lstStyle/>
          <a:p>
            <a:pPr>
              <a:spcAft>
                <a:spcPts val="15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Prof.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Quigletts</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auf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Prof.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Quatermass</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15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Strangepork</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auf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 Seltsam</a:t>
            </a:r>
          </a:p>
        </p:txBody>
      </p:sp>
      <p:sp>
        <p:nvSpPr>
          <p:cNvPr id="17" name="Rechteck: abgerundete Ecken 16">
            <a:extLst>
              <a:ext uri="{FF2B5EF4-FFF2-40B4-BE49-F238E27FC236}">
                <a16:creationId xmlns:a16="http://schemas.microsoft.com/office/drawing/2014/main" id="{0308AFC1-6C87-BFAB-CF2F-BE8A300126E5}"/>
              </a:ext>
            </a:extLst>
          </p:cNvPr>
          <p:cNvSpPr/>
          <p:nvPr/>
        </p:nvSpPr>
        <p:spPr>
          <a:xfrm>
            <a:off x="88110" y="321347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8" name="Textfeld 17">
            <a:extLst>
              <a:ext uri="{FF2B5EF4-FFF2-40B4-BE49-F238E27FC236}">
                <a16:creationId xmlns:a16="http://schemas.microsoft.com/office/drawing/2014/main" id="{29075AAC-C89A-DF7F-49B8-50F5E42FF198}"/>
              </a:ext>
            </a:extLst>
          </p:cNvPr>
          <p:cNvSpPr txBox="1"/>
          <p:nvPr/>
        </p:nvSpPr>
        <p:spPr>
          <a:xfrm flipH="1">
            <a:off x="6878320" y="2926480"/>
            <a:ext cx="5364000" cy="2500685"/>
          </a:xfrm>
          <a:prstGeom prst="rect">
            <a:avLst/>
          </a:prstGeom>
          <a:noFill/>
        </p:spPr>
        <p:txBody>
          <a:bodyPr wrap="square" rtlCol="0">
            <a:spAutoFit/>
          </a:bodyPr>
          <a:lstStyle/>
          <a:p>
            <a:pPr>
              <a:spcAft>
                <a:spcPts val="15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Pigbones</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auf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 McCoy</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Doc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Maboars</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auf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 Mabuse</a:t>
            </a:r>
          </a:p>
        </p:txBody>
      </p:sp>
      <p:sp>
        <p:nvSpPr>
          <p:cNvPr id="19" name="Rechteck: abgerundete Ecken 18">
            <a:extLst>
              <a:ext uri="{FF2B5EF4-FFF2-40B4-BE49-F238E27FC236}">
                <a16:creationId xmlns:a16="http://schemas.microsoft.com/office/drawing/2014/main" id="{E8B62F5E-09B6-7662-598B-DFDC52DDDAA5}"/>
              </a:ext>
            </a:extLst>
          </p:cNvPr>
          <p:cNvSpPr/>
          <p:nvPr/>
        </p:nvSpPr>
        <p:spPr>
          <a:xfrm>
            <a:off x="78874" y="452790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20" name="Rechteck: abgerundete Ecken 19">
            <a:extLst>
              <a:ext uri="{FF2B5EF4-FFF2-40B4-BE49-F238E27FC236}">
                <a16:creationId xmlns:a16="http://schemas.microsoft.com/office/drawing/2014/main" id="{BBA2E143-D5F5-86E7-69A1-413BE2A650ED}"/>
              </a:ext>
            </a:extLst>
          </p:cNvPr>
          <p:cNvSpPr/>
          <p:nvPr/>
        </p:nvSpPr>
        <p:spPr>
          <a:xfrm>
            <a:off x="6261678" y="325411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1" name="Rechteck: abgerundete Ecken 20">
            <a:extLst>
              <a:ext uri="{FF2B5EF4-FFF2-40B4-BE49-F238E27FC236}">
                <a16:creationId xmlns:a16="http://schemas.microsoft.com/office/drawing/2014/main" id="{045CED77-93CC-B390-12A7-1C2DF6547070}"/>
              </a:ext>
            </a:extLst>
          </p:cNvPr>
          <p:cNvSpPr/>
          <p:nvPr/>
        </p:nvSpPr>
        <p:spPr>
          <a:xfrm>
            <a:off x="6252442" y="451774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503865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07798"/>
            <a:ext cx="12192000" cy="1600438"/>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Roboter taucht in welchem Film auf?</a:t>
            </a:r>
            <a:endParaRPr lang="de-DE" sz="44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 y="5945358"/>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A-3    B-2    C-4    D-1    E-5</a:t>
            </a:r>
            <a:endParaRPr lang="de-DE" sz="40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8A311AA8-C0B1-4CAD-90C5-8AAAA535441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23E6607-17B6-FF27-2A5C-06555C3D0397}"/>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17" name="Textfeld 16">
            <a:extLst>
              <a:ext uri="{FF2B5EF4-FFF2-40B4-BE49-F238E27FC236}">
                <a16:creationId xmlns:a16="http://schemas.microsoft.com/office/drawing/2014/main" id="{952A3C6F-A95D-4A86-55BC-B1DF8D2760FF}"/>
              </a:ext>
            </a:extLst>
          </p:cNvPr>
          <p:cNvSpPr txBox="1"/>
          <p:nvPr/>
        </p:nvSpPr>
        <p:spPr>
          <a:xfrm flipH="1">
            <a:off x="817794" y="2516255"/>
            <a:ext cx="1915677" cy="3120919"/>
          </a:xfrm>
          <a:prstGeom prst="rect">
            <a:avLst/>
          </a:prstGeom>
          <a:noFill/>
        </p:spPr>
        <p:txBody>
          <a:bodyPr wrap="square" rtlCol="0">
            <a:spAutoFit/>
          </a:bodyPr>
          <a:lstStyle/>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Marvin</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R2-D2</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Data</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Maria</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Ash</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8" name="Textfeld 17">
            <a:extLst>
              <a:ext uri="{FF2B5EF4-FFF2-40B4-BE49-F238E27FC236}">
                <a16:creationId xmlns:a16="http://schemas.microsoft.com/office/drawing/2014/main" id="{9664FB3B-986F-C781-4938-FAF9FAAD6806}"/>
              </a:ext>
            </a:extLst>
          </p:cNvPr>
          <p:cNvSpPr txBox="1"/>
          <p:nvPr/>
        </p:nvSpPr>
        <p:spPr>
          <a:xfrm flipH="1">
            <a:off x="5671696" y="2516255"/>
            <a:ext cx="6308925" cy="3120919"/>
          </a:xfrm>
          <a:prstGeom prst="rect">
            <a:avLst/>
          </a:prstGeom>
          <a:noFill/>
        </p:spPr>
        <p:txBody>
          <a:bodyPr wrap="square" rtlCol="0">
            <a:spAutoFit/>
          </a:bodyPr>
          <a:lstStyle/>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»Metropolis«</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Wars«</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»Per Anhalter durch die Galaxis«</a:t>
            </a:r>
          </a:p>
          <a:p>
            <a:pPr marL="273050" indent="-273050">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Trek«</a:t>
            </a:r>
          </a:p>
          <a:p>
            <a:pPr marL="273050" indent="-273050">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»Alien«</a:t>
            </a:r>
          </a:p>
        </p:txBody>
      </p:sp>
      <p:sp>
        <p:nvSpPr>
          <p:cNvPr id="19" name="Rechteck: abgerundete Ecken 18">
            <a:extLst>
              <a:ext uri="{FF2B5EF4-FFF2-40B4-BE49-F238E27FC236}">
                <a16:creationId xmlns:a16="http://schemas.microsoft.com/office/drawing/2014/main" id="{748B01F3-FD83-692C-79C2-65C654CFF749}"/>
              </a:ext>
            </a:extLst>
          </p:cNvPr>
          <p:cNvSpPr/>
          <p:nvPr/>
        </p:nvSpPr>
        <p:spPr>
          <a:xfrm>
            <a:off x="206958" y="253544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20" name="Rechteck: abgerundete Ecken 19">
            <a:extLst>
              <a:ext uri="{FF2B5EF4-FFF2-40B4-BE49-F238E27FC236}">
                <a16:creationId xmlns:a16="http://schemas.microsoft.com/office/drawing/2014/main" id="{FA926B89-9125-860C-38C5-CE9064263BCA}"/>
              </a:ext>
            </a:extLst>
          </p:cNvPr>
          <p:cNvSpPr/>
          <p:nvPr/>
        </p:nvSpPr>
        <p:spPr>
          <a:xfrm>
            <a:off x="206958" y="316126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1" name="Rechteck: abgerundete Ecken 20">
            <a:extLst>
              <a:ext uri="{FF2B5EF4-FFF2-40B4-BE49-F238E27FC236}">
                <a16:creationId xmlns:a16="http://schemas.microsoft.com/office/drawing/2014/main" id="{B6A24FAF-BF83-B2D0-768E-FBF53C7099C4}"/>
              </a:ext>
            </a:extLst>
          </p:cNvPr>
          <p:cNvSpPr/>
          <p:nvPr/>
        </p:nvSpPr>
        <p:spPr>
          <a:xfrm>
            <a:off x="206958" y="378707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22" name="Rechteck: abgerundete Ecken 21">
            <a:extLst>
              <a:ext uri="{FF2B5EF4-FFF2-40B4-BE49-F238E27FC236}">
                <a16:creationId xmlns:a16="http://schemas.microsoft.com/office/drawing/2014/main" id="{431234EA-61AB-10BA-8250-9279B2385559}"/>
              </a:ext>
            </a:extLst>
          </p:cNvPr>
          <p:cNvSpPr/>
          <p:nvPr/>
        </p:nvSpPr>
        <p:spPr>
          <a:xfrm>
            <a:off x="206958" y="441289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3" name="Rechteck: abgerundete Ecken 22">
            <a:extLst>
              <a:ext uri="{FF2B5EF4-FFF2-40B4-BE49-F238E27FC236}">
                <a16:creationId xmlns:a16="http://schemas.microsoft.com/office/drawing/2014/main" id="{930F6060-53B0-0FA0-22A3-1D0265999027}"/>
              </a:ext>
            </a:extLst>
          </p:cNvPr>
          <p:cNvSpPr/>
          <p:nvPr/>
        </p:nvSpPr>
        <p:spPr>
          <a:xfrm>
            <a:off x="5014420" y="255163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4" name="Rechteck: abgerundete Ecken 23">
            <a:extLst>
              <a:ext uri="{FF2B5EF4-FFF2-40B4-BE49-F238E27FC236}">
                <a16:creationId xmlns:a16="http://schemas.microsoft.com/office/drawing/2014/main" id="{2E581F47-C521-44ED-CCB3-0574A2EEC659}"/>
              </a:ext>
            </a:extLst>
          </p:cNvPr>
          <p:cNvSpPr/>
          <p:nvPr/>
        </p:nvSpPr>
        <p:spPr>
          <a:xfrm>
            <a:off x="5014420" y="317744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5" name="Rechteck: abgerundete Ecken 24">
            <a:extLst>
              <a:ext uri="{FF2B5EF4-FFF2-40B4-BE49-F238E27FC236}">
                <a16:creationId xmlns:a16="http://schemas.microsoft.com/office/drawing/2014/main" id="{6B132F91-0CC6-EF26-DA2E-055B7FC951D1}"/>
              </a:ext>
            </a:extLst>
          </p:cNvPr>
          <p:cNvSpPr/>
          <p:nvPr/>
        </p:nvSpPr>
        <p:spPr>
          <a:xfrm>
            <a:off x="5014420" y="380326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6" name="Rechteck: abgerundete Ecken 25">
            <a:extLst>
              <a:ext uri="{FF2B5EF4-FFF2-40B4-BE49-F238E27FC236}">
                <a16:creationId xmlns:a16="http://schemas.microsoft.com/office/drawing/2014/main" id="{B57BBDE6-E543-3ECD-D685-AB2B9F0BEFD2}"/>
              </a:ext>
            </a:extLst>
          </p:cNvPr>
          <p:cNvSpPr/>
          <p:nvPr/>
        </p:nvSpPr>
        <p:spPr>
          <a:xfrm>
            <a:off x="5014420" y="442907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
        <p:nvSpPr>
          <p:cNvPr id="27" name="Rechteck: abgerundete Ecken 26">
            <a:extLst>
              <a:ext uri="{FF2B5EF4-FFF2-40B4-BE49-F238E27FC236}">
                <a16:creationId xmlns:a16="http://schemas.microsoft.com/office/drawing/2014/main" id="{58F8B089-0173-F0DA-0639-30D527B9A4B7}"/>
              </a:ext>
            </a:extLst>
          </p:cNvPr>
          <p:cNvSpPr/>
          <p:nvPr/>
        </p:nvSpPr>
        <p:spPr>
          <a:xfrm>
            <a:off x="213444" y="505167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28" name="Rechteck: abgerundete Ecken 27">
            <a:extLst>
              <a:ext uri="{FF2B5EF4-FFF2-40B4-BE49-F238E27FC236}">
                <a16:creationId xmlns:a16="http://schemas.microsoft.com/office/drawing/2014/main" id="{180DA3AC-2C18-C11A-7A4E-1B5F771FC9DD}"/>
              </a:ext>
            </a:extLst>
          </p:cNvPr>
          <p:cNvSpPr/>
          <p:nvPr/>
        </p:nvSpPr>
        <p:spPr>
          <a:xfrm>
            <a:off x="5020906" y="5067859"/>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5</a:t>
            </a:r>
          </a:p>
        </p:txBody>
      </p:sp>
    </p:spTree>
    <p:extLst>
      <p:ext uri="{BB962C8B-B14F-4D97-AF65-F5344CB8AC3E}">
        <p14:creationId xmlns:p14="http://schemas.microsoft.com/office/powerpoint/2010/main" val="22119913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CE6E133-ADE2-4B36-A661-52410A2F9CA2}"/>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Fragenübersicht Phantasten-Olympiade</a:t>
            </a:r>
          </a:p>
        </p:txBody>
      </p:sp>
      <p:sp>
        <p:nvSpPr>
          <p:cNvPr id="3" name="Textfeld 2">
            <a:extLst>
              <a:ext uri="{FF2B5EF4-FFF2-40B4-BE49-F238E27FC236}">
                <a16:creationId xmlns:a16="http://schemas.microsoft.com/office/drawing/2014/main" id="{FF017A9E-14FF-4737-A88D-F9615D0881D4}"/>
              </a:ext>
            </a:extLst>
          </p:cNvPr>
          <p:cNvSpPr txBox="1"/>
          <p:nvPr/>
        </p:nvSpPr>
        <p:spPr>
          <a:xfrm flipH="1">
            <a:off x="367838" y="685787"/>
            <a:ext cx="1716580"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Autor</a:t>
            </a:r>
          </a:p>
        </p:txBody>
      </p:sp>
      <p:sp>
        <p:nvSpPr>
          <p:cNvPr id="4" name="Textfeld 3">
            <a:extLst>
              <a:ext uri="{FF2B5EF4-FFF2-40B4-BE49-F238E27FC236}">
                <a16:creationId xmlns:a16="http://schemas.microsoft.com/office/drawing/2014/main" id="{6837526D-61A1-4815-8A64-2A49BD32A35C}"/>
              </a:ext>
            </a:extLst>
          </p:cNvPr>
          <p:cNvSpPr txBox="1"/>
          <p:nvPr/>
        </p:nvSpPr>
        <p:spPr>
          <a:xfrm flipH="1">
            <a:off x="2707524" y="685787"/>
            <a:ext cx="1716580"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Werk</a:t>
            </a:r>
          </a:p>
        </p:txBody>
      </p:sp>
      <p:sp>
        <p:nvSpPr>
          <p:cNvPr id="5" name="Textfeld 4">
            <a:extLst>
              <a:ext uri="{FF2B5EF4-FFF2-40B4-BE49-F238E27FC236}">
                <a16:creationId xmlns:a16="http://schemas.microsoft.com/office/drawing/2014/main" id="{167734D5-20C1-4AD0-A058-08D2AB14D546}"/>
              </a:ext>
            </a:extLst>
          </p:cNvPr>
          <p:cNvSpPr txBox="1"/>
          <p:nvPr/>
        </p:nvSpPr>
        <p:spPr>
          <a:xfrm flipH="1">
            <a:off x="5309857" y="685787"/>
            <a:ext cx="1716580"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Film</a:t>
            </a:r>
          </a:p>
        </p:txBody>
      </p:sp>
      <p:sp>
        <p:nvSpPr>
          <p:cNvPr id="6" name="Textfeld 5">
            <a:extLst>
              <a:ext uri="{FF2B5EF4-FFF2-40B4-BE49-F238E27FC236}">
                <a16:creationId xmlns:a16="http://schemas.microsoft.com/office/drawing/2014/main" id="{D8C46B68-54AD-4059-B416-082AD18A8BF2}"/>
              </a:ext>
            </a:extLst>
          </p:cNvPr>
          <p:cNvSpPr txBox="1"/>
          <p:nvPr/>
        </p:nvSpPr>
        <p:spPr>
          <a:xfrm flipH="1">
            <a:off x="7386894" y="685787"/>
            <a:ext cx="1716580"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Zitat</a:t>
            </a:r>
          </a:p>
        </p:txBody>
      </p:sp>
      <p:sp>
        <p:nvSpPr>
          <p:cNvPr id="7" name="Textfeld 6">
            <a:extLst>
              <a:ext uri="{FF2B5EF4-FFF2-40B4-BE49-F238E27FC236}">
                <a16:creationId xmlns:a16="http://schemas.microsoft.com/office/drawing/2014/main" id="{05684BB9-05AD-42DF-8445-D9538F39FEFF}"/>
              </a:ext>
            </a:extLst>
          </p:cNvPr>
          <p:cNvSpPr txBox="1"/>
          <p:nvPr/>
        </p:nvSpPr>
        <p:spPr>
          <a:xfrm flipH="1">
            <a:off x="9726581" y="685787"/>
            <a:ext cx="2075686" cy="769441"/>
          </a:xfrm>
          <a:prstGeom prst="rect">
            <a:avLst/>
          </a:prstGeom>
          <a:noFill/>
        </p:spPr>
        <p:txBody>
          <a:bodyPr wrap="square" rtlCol="0">
            <a:spAutoFit/>
          </a:bodyPr>
          <a:lstStyle/>
          <a:p>
            <a:pPr algn="ctr"/>
            <a:r>
              <a:rPr lang="de-DE" sz="4400" b="1" dirty="0">
                <a:ln w="13462">
                  <a:solidFill>
                    <a:schemeClr val="bg1"/>
                  </a:solidFill>
                  <a:prstDash val="solid"/>
                </a:ln>
                <a:solidFill>
                  <a:schemeClr val="tx1">
                    <a:lumMod val="85000"/>
                    <a:lumOff val="15000"/>
                  </a:schemeClr>
                </a:solidFill>
                <a:effectLst>
                  <a:outerShdw blurRad="50800" dist="38100" dir="2700000" algn="tl" rotWithShape="0">
                    <a:schemeClr val="accent3">
                      <a:lumMod val="20000"/>
                      <a:lumOff val="80000"/>
                      <a:alpha val="40000"/>
                    </a:schemeClr>
                  </a:outerShdw>
                </a:effectLst>
                <a:latin typeface="Asimov" panose="020B0000000000000000" pitchFamily="34" charset="0"/>
              </a:rPr>
              <a:t>Spezial</a:t>
            </a:r>
          </a:p>
        </p:txBody>
      </p:sp>
      <p:sp>
        <p:nvSpPr>
          <p:cNvPr id="8" name="Fünfeck 7">
            <a:hlinkClick r:id="rId2" action="ppaction://hlinksldjump"/>
            <a:extLst>
              <a:ext uri="{FF2B5EF4-FFF2-40B4-BE49-F238E27FC236}">
                <a16:creationId xmlns:a16="http://schemas.microsoft.com/office/drawing/2014/main" id="{1E99ADD3-6704-4271-BB98-CA6247D94060}"/>
              </a:ext>
            </a:extLst>
          </p:cNvPr>
          <p:cNvSpPr/>
          <p:nvPr/>
        </p:nvSpPr>
        <p:spPr>
          <a:xfrm>
            <a:off x="493605"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1</a:t>
            </a:r>
          </a:p>
        </p:txBody>
      </p:sp>
      <p:sp>
        <p:nvSpPr>
          <p:cNvPr id="10" name="Fünfeck 9">
            <a:hlinkClick r:id="rId3" action="ppaction://hlinksldjump"/>
            <a:extLst>
              <a:ext uri="{FF2B5EF4-FFF2-40B4-BE49-F238E27FC236}">
                <a16:creationId xmlns:a16="http://schemas.microsoft.com/office/drawing/2014/main" id="{6766059D-B712-4050-8A67-DAB12B1D08FD}"/>
              </a:ext>
            </a:extLst>
          </p:cNvPr>
          <p:cNvSpPr/>
          <p:nvPr/>
        </p:nvSpPr>
        <p:spPr>
          <a:xfrm>
            <a:off x="1223990" y="1866357"/>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2</a:t>
            </a:r>
          </a:p>
        </p:txBody>
      </p:sp>
      <p:sp>
        <p:nvSpPr>
          <p:cNvPr id="23" name="Fünfeck 22">
            <a:hlinkClick r:id="rId4" action="ppaction://hlinksldjump"/>
            <a:extLst>
              <a:ext uri="{FF2B5EF4-FFF2-40B4-BE49-F238E27FC236}">
                <a16:creationId xmlns:a16="http://schemas.microsoft.com/office/drawing/2014/main" id="{BE5DD16A-F857-45C1-B395-586FC84E850B}"/>
              </a:ext>
            </a:extLst>
          </p:cNvPr>
          <p:cNvSpPr/>
          <p:nvPr/>
        </p:nvSpPr>
        <p:spPr>
          <a:xfrm>
            <a:off x="2540074"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1</a:t>
            </a:r>
          </a:p>
        </p:txBody>
      </p:sp>
      <p:sp>
        <p:nvSpPr>
          <p:cNvPr id="25" name="Fünfeck 24">
            <a:hlinkClick r:id="rId5" action="ppaction://hlinksldjump"/>
            <a:extLst>
              <a:ext uri="{FF2B5EF4-FFF2-40B4-BE49-F238E27FC236}">
                <a16:creationId xmlns:a16="http://schemas.microsoft.com/office/drawing/2014/main" id="{1E076153-8F38-4528-8FC5-EE50E7A2519E}"/>
              </a:ext>
            </a:extLst>
          </p:cNvPr>
          <p:cNvSpPr/>
          <p:nvPr/>
        </p:nvSpPr>
        <p:spPr>
          <a:xfrm>
            <a:off x="3349418" y="1687682"/>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2</a:t>
            </a:r>
          </a:p>
        </p:txBody>
      </p:sp>
      <p:sp>
        <p:nvSpPr>
          <p:cNvPr id="35" name="Fünfeck 34">
            <a:hlinkClick r:id="rId6" action="ppaction://hlinksldjump"/>
            <a:extLst>
              <a:ext uri="{FF2B5EF4-FFF2-40B4-BE49-F238E27FC236}">
                <a16:creationId xmlns:a16="http://schemas.microsoft.com/office/drawing/2014/main" id="{275A29D2-1E12-4315-B945-ED1A57522BAF}"/>
              </a:ext>
            </a:extLst>
          </p:cNvPr>
          <p:cNvSpPr/>
          <p:nvPr/>
        </p:nvSpPr>
        <p:spPr>
          <a:xfrm>
            <a:off x="5524500"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a:t>
            </a:r>
          </a:p>
        </p:txBody>
      </p:sp>
      <p:sp>
        <p:nvSpPr>
          <p:cNvPr id="37" name="Fünfeck 36">
            <a:hlinkClick r:id="rId7" action="ppaction://hlinksldjump"/>
            <a:extLst>
              <a:ext uri="{FF2B5EF4-FFF2-40B4-BE49-F238E27FC236}">
                <a16:creationId xmlns:a16="http://schemas.microsoft.com/office/drawing/2014/main" id="{EC0EF26A-3D57-469C-B7E0-5C350A48EC99}"/>
              </a:ext>
            </a:extLst>
          </p:cNvPr>
          <p:cNvSpPr/>
          <p:nvPr/>
        </p:nvSpPr>
        <p:spPr>
          <a:xfrm>
            <a:off x="6269220" y="1859084"/>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2</a:t>
            </a:r>
          </a:p>
        </p:txBody>
      </p:sp>
      <p:sp>
        <p:nvSpPr>
          <p:cNvPr id="47" name="Fünfeck 46">
            <a:hlinkClick r:id="rId8" action="ppaction://hlinksldjump"/>
            <a:extLst>
              <a:ext uri="{FF2B5EF4-FFF2-40B4-BE49-F238E27FC236}">
                <a16:creationId xmlns:a16="http://schemas.microsoft.com/office/drawing/2014/main" id="{DFDB257B-3D87-43BD-A8D3-DD4A4D5C4D46}"/>
              </a:ext>
            </a:extLst>
          </p:cNvPr>
          <p:cNvSpPr/>
          <p:nvPr/>
        </p:nvSpPr>
        <p:spPr>
          <a:xfrm>
            <a:off x="7538877"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a:t>
            </a:r>
          </a:p>
        </p:txBody>
      </p:sp>
      <p:sp>
        <p:nvSpPr>
          <p:cNvPr id="49" name="Fünfeck 48">
            <a:hlinkClick r:id="rId9" action="ppaction://hlinksldjump"/>
            <a:extLst>
              <a:ext uri="{FF2B5EF4-FFF2-40B4-BE49-F238E27FC236}">
                <a16:creationId xmlns:a16="http://schemas.microsoft.com/office/drawing/2014/main" id="{BD9593F4-D5AE-42F2-84B6-546D092C93F4}"/>
              </a:ext>
            </a:extLst>
          </p:cNvPr>
          <p:cNvSpPr/>
          <p:nvPr/>
        </p:nvSpPr>
        <p:spPr>
          <a:xfrm>
            <a:off x="8302454" y="1860409"/>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2</a:t>
            </a:r>
          </a:p>
        </p:txBody>
      </p:sp>
      <p:sp>
        <p:nvSpPr>
          <p:cNvPr id="59" name="Fünfeck 58">
            <a:hlinkClick r:id="rId10" action="ppaction://hlinksldjump"/>
            <a:extLst>
              <a:ext uri="{FF2B5EF4-FFF2-40B4-BE49-F238E27FC236}">
                <a16:creationId xmlns:a16="http://schemas.microsoft.com/office/drawing/2014/main" id="{264A8DAB-E096-4380-BF63-CD7E07EB4F65}"/>
              </a:ext>
            </a:extLst>
          </p:cNvPr>
          <p:cNvSpPr/>
          <p:nvPr/>
        </p:nvSpPr>
        <p:spPr>
          <a:xfrm>
            <a:off x="9570760" y="139080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1</a:t>
            </a:r>
          </a:p>
        </p:txBody>
      </p:sp>
      <p:sp>
        <p:nvSpPr>
          <p:cNvPr id="61" name="Fünfeck 60">
            <a:hlinkClick r:id="rId11" action="ppaction://hlinksldjump"/>
            <a:extLst>
              <a:ext uri="{FF2B5EF4-FFF2-40B4-BE49-F238E27FC236}">
                <a16:creationId xmlns:a16="http://schemas.microsoft.com/office/drawing/2014/main" id="{2C54B8F5-31D7-4E79-A573-C3DAA94405B1}"/>
              </a:ext>
            </a:extLst>
          </p:cNvPr>
          <p:cNvSpPr/>
          <p:nvPr/>
        </p:nvSpPr>
        <p:spPr>
          <a:xfrm>
            <a:off x="10369491" y="1687681"/>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2</a:t>
            </a:r>
          </a:p>
        </p:txBody>
      </p:sp>
      <p:sp>
        <p:nvSpPr>
          <p:cNvPr id="9" name="Fünfeck 8">
            <a:hlinkClick r:id="rId12" action="ppaction://hlinksldjump"/>
            <a:extLst>
              <a:ext uri="{FF2B5EF4-FFF2-40B4-BE49-F238E27FC236}">
                <a16:creationId xmlns:a16="http://schemas.microsoft.com/office/drawing/2014/main" id="{C7D01887-E4A7-429A-9322-1C3127CE2C0E}"/>
              </a:ext>
            </a:extLst>
          </p:cNvPr>
          <p:cNvSpPr/>
          <p:nvPr/>
        </p:nvSpPr>
        <p:spPr>
          <a:xfrm>
            <a:off x="493605" y="2346235"/>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3</a:t>
            </a:r>
          </a:p>
        </p:txBody>
      </p:sp>
      <p:sp>
        <p:nvSpPr>
          <p:cNvPr id="11" name="Fünfeck 10">
            <a:hlinkClick r:id="rId13" action="ppaction://hlinksldjump"/>
            <a:extLst>
              <a:ext uri="{FF2B5EF4-FFF2-40B4-BE49-F238E27FC236}">
                <a16:creationId xmlns:a16="http://schemas.microsoft.com/office/drawing/2014/main" id="{AF885142-051B-4B30-9529-B785E16CDF23}"/>
              </a:ext>
            </a:extLst>
          </p:cNvPr>
          <p:cNvSpPr/>
          <p:nvPr/>
        </p:nvSpPr>
        <p:spPr>
          <a:xfrm>
            <a:off x="1223990" y="2808179"/>
            <a:ext cx="671253" cy="685800"/>
          </a:xfrm>
          <a:prstGeom prst="pentagon">
            <a:avLst/>
          </a:prstGeom>
          <a:solidFill>
            <a:schemeClr val="bg2"/>
          </a:solidFill>
          <a:ln w="5715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4</a:t>
            </a:r>
          </a:p>
        </p:txBody>
      </p:sp>
      <p:sp>
        <p:nvSpPr>
          <p:cNvPr id="13" name="Fünfeck 12">
            <a:hlinkClick r:id="rId14" action="ppaction://hlinksldjump"/>
            <a:extLst>
              <a:ext uri="{FF2B5EF4-FFF2-40B4-BE49-F238E27FC236}">
                <a16:creationId xmlns:a16="http://schemas.microsoft.com/office/drawing/2014/main" id="{903667CA-C732-48DC-A1A3-13BDAF8AB542}"/>
              </a:ext>
            </a:extLst>
          </p:cNvPr>
          <p:cNvSpPr/>
          <p:nvPr/>
        </p:nvSpPr>
        <p:spPr>
          <a:xfrm>
            <a:off x="493605" y="3247413"/>
            <a:ext cx="671253" cy="685800"/>
          </a:xfrm>
          <a:prstGeom prst="pentagon">
            <a:avLst/>
          </a:prstGeom>
          <a:solidFill>
            <a:schemeClr val="bg2"/>
          </a:solidFill>
          <a:ln w="57150">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5</a:t>
            </a:r>
          </a:p>
        </p:txBody>
      </p:sp>
      <p:sp>
        <p:nvSpPr>
          <p:cNvPr id="12" name="Fünfeck 11">
            <a:hlinkClick r:id="rId15" action="ppaction://hlinksldjump"/>
            <a:extLst>
              <a:ext uri="{FF2B5EF4-FFF2-40B4-BE49-F238E27FC236}">
                <a16:creationId xmlns:a16="http://schemas.microsoft.com/office/drawing/2014/main" id="{858267BE-65C1-40DC-8B2B-81C72BF50DBF}"/>
              </a:ext>
            </a:extLst>
          </p:cNvPr>
          <p:cNvSpPr/>
          <p:nvPr/>
        </p:nvSpPr>
        <p:spPr>
          <a:xfrm>
            <a:off x="1223990" y="3750001"/>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6</a:t>
            </a:r>
          </a:p>
        </p:txBody>
      </p:sp>
      <p:sp>
        <p:nvSpPr>
          <p:cNvPr id="24" name="Fünfeck 23">
            <a:hlinkClick r:id="rId16" action="ppaction://hlinksldjump"/>
            <a:extLst>
              <a:ext uri="{FF2B5EF4-FFF2-40B4-BE49-F238E27FC236}">
                <a16:creationId xmlns:a16="http://schemas.microsoft.com/office/drawing/2014/main" id="{F1A0F9D6-9294-48DA-BFB0-41790F8B4439}"/>
              </a:ext>
            </a:extLst>
          </p:cNvPr>
          <p:cNvSpPr/>
          <p:nvPr/>
        </p:nvSpPr>
        <p:spPr>
          <a:xfrm>
            <a:off x="4143464" y="1984562"/>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3</a:t>
            </a:r>
          </a:p>
        </p:txBody>
      </p:sp>
      <p:sp>
        <p:nvSpPr>
          <p:cNvPr id="26" name="Fünfeck 25">
            <a:hlinkClick r:id="rId17" action="ppaction://hlinksldjump"/>
            <a:extLst>
              <a:ext uri="{FF2B5EF4-FFF2-40B4-BE49-F238E27FC236}">
                <a16:creationId xmlns:a16="http://schemas.microsoft.com/office/drawing/2014/main" id="{58DB0D15-9054-4923-858D-9C6C0900DC39}"/>
              </a:ext>
            </a:extLst>
          </p:cNvPr>
          <p:cNvSpPr/>
          <p:nvPr/>
        </p:nvSpPr>
        <p:spPr>
          <a:xfrm>
            <a:off x="2540074" y="2321472"/>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4</a:t>
            </a:r>
          </a:p>
        </p:txBody>
      </p:sp>
      <p:sp>
        <p:nvSpPr>
          <p:cNvPr id="28" name="Fünfeck 27">
            <a:hlinkClick r:id="rId18" action="ppaction://hlinksldjump"/>
            <a:extLst>
              <a:ext uri="{FF2B5EF4-FFF2-40B4-BE49-F238E27FC236}">
                <a16:creationId xmlns:a16="http://schemas.microsoft.com/office/drawing/2014/main" id="{2D87E6A9-412D-4298-943E-90035B6CAF53}"/>
              </a:ext>
            </a:extLst>
          </p:cNvPr>
          <p:cNvSpPr/>
          <p:nvPr/>
        </p:nvSpPr>
        <p:spPr>
          <a:xfrm>
            <a:off x="3349418" y="2662748"/>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5</a:t>
            </a:r>
          </a:p>
        </p:txBody>
      </p:sp>
      <p:sp>
        <p:nvSpPr>
          <p:cNvPr id="27" name="Fünfeck 26">
            <a:hlinkClick r:id="rId19" action="ppaction://hlinksldjump"/>
            <a:extLst>
              <a:ext uri="{FF2B5EF4-FFF2-40B4-BE49-F238E27FC236}">
                <a16:creationId xmlns:a16="http://schemas.microsoft.com/office/drawing/2014/main" id="{2123BD68-1687-4B3C-9653-11FFA4856A8C}"/>
              </a:ext>
            </a:extLst>
          </p:cNvPr>
          <p:cNvSpPr/>
          <p:nvPr/>
        </p:nvSpPr>
        <p:spPr>
          <a:xfrm>
            <a:off x="4143464" y="2959666"/>
            <a:ext cx="671253" cy="685800"/>
          </a:xfrm>
          <a:prstGeom prst="pentagon">
            <a:avLst/>
          </a:prstGeom>
          <a:solidFill>
            <a:schemeClr val="bg2"/>
          </a:solidFill>
          <a:ln w="5715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6</a:t>
            </a:r>
          </a:p>
        </p:txBody>
      </p:sp>
      <p:sp>
        <p:nvSpPr>
          <p:cNvPr id="29" name="Fünfeck 28">
            <a:hlinkClick r:id="rId20" action="ppaction://hlinksldjump"/>
            <a:extLst>
              <a:ext uri="{FF2B5EF4-FFF2-40B4-BE49-F238E27FC236}">
                <a16:creationId xmlns:a16="http://schemas.microsoft.com/office/drawing/2014/main" id="{89C210D4-6EFB-4C26-A18E-35CDB3E6C668}"/>
              </a:ext>
            </a:extLst>
          </p:cNvPr>
          <p:cNvSpPr/>
          <p:nvPr/>
        </p:nvSpPr>
        <p:spPr>
          <a:xfrm>
            <a:off x="2540074" y="3252143"/>
            <a:ext cx="671253" cy="685800"/>
          </a:xfrm>
          <a:prstGeom prst="pentagon">
            <a:avLst/>
          </a:prstGeom>
          <a:solidFill>
            <a:schemeClr val="bg2"/>
          </a:solidFill>
          <a:ln w="57150">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7</a:t>
            </a:r>
          </a:p>
        </p:txBody>
      </p:sp>
      <p:sp>
        <p:nvSpPr>
          <p:cNvPr id="36" name="Fünfeck 35">
            <a:hlinkClick r:id="rId21" action="ppaction://hlinksldjump"/>
            <a:extLst>
              <a:ext uri="{FF2B5EF4-FFF2-40B4-BE49-F238E27FC236}">
                <a16:creationId xmlns:a16="http://schemas.microsoft.com/office/drawing/2014/main" id="{95EB3F72-AC67-45D0-B523-C52CF663D97E}"/>
              </a:ext>
            </a:extLst>
          </p:cNvPr>
          <p:cNvSpPr/>
          <p:nvPr/>
        </p:nvSpPr>
        <p:spPr>
          <a:xfrm>
            <a:off x="5524500" y="2321472"/>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3</a:t>
            </a:r>
          </a:p>
        </p:txBody>
      </p:sp>
      <p:sp>
        <p:nvSpPr>
          <p:cNvPr id="38" name="Fünfeck 37">
            <a:hlinkClick r:id="rId22" action="ppaction://hlinksldjump"/>
            <a:extLst>
              <a:ext uri="{FF2B5EF4-FFF2-40B4-BE49-F238E27FC236}">
                <a16:creationId xmlns:a16="http://schemas.microsoft.com/office/drawing/2014/main" id="{D3D2B3DE-0703-460C-9B9A-36772C77A032}"/>
              </a:ext>
            </a:extLst>
          </p:cNvPr>
          <p:cNvSpPr/>
          <p:nvPr/>
        </p:nvSpPr>
        <p:spPr>
          <a:xfrm>
            <a:off x="6269220" y="2815354"/>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4</a:t>
            </a:r>
          </a:p>
        </p:txBody>
      </p:sp>
      <p:sp>
        <p:nvSpPr>
          <p:cNvPr id="40" name="Fünfeck 39">
            <a:hlinkClick r:id="rId23" action="ppaction://hlinksldjump"/>
            <a:extLst>
              <a:ext uri="{FF2B5EF4-FFF2-40B4-BE49-F238E27FC236}">
                <a16:creationId xmlns:a16="http://schemas.microsoft.com/office/drawing/2014/main" id="{8B2869BC-EEBA-4037-9E80-80699B658553}"/>
              </a:ext>
            </a:extLst>
          </p:cNvPr>
          <p:cNvSpPr/>
          <p:nvPr/>
        </p:nvSpPr>
        <p:spPr>
          <a:xfrm>
            <a:off x="5507651" y="3252143"/>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5</a:t>
            </a:r>
          </a:p>
        </p:txBody>
      </p:sp>
      <p:sp>
        <p:nvSpPr>
          <p:cNvPr id="39" name="Fünfeck 38">
            <a:hlinkClick r:id="rId24" action="ppaction://hlinksldjump"/>
            <a:extLst>
              <a:ext uri="{FF2B5EF4-FFF2-40B4-BE49-F238E27FC236}">
                <a16:creationId xmlns:a16="http://schemas.microsoft.com/office/drawing/2014/main" id="{6490401E-6132-4F44-9FBB-83D4027D3124}"/>
              </a:ext>
            </a:extLst>
          </p:cNvPr>
          <p:cNvSpPr/>
          <p:nvPr/>
        </p:nvSpPr>
        <p:spPr>
          <a:xfrm>
            <a:off x="6269220" y="3771624"/>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6</a:t>
            </a:r>
          </a:p>
        </p:txBody>
      </p:sp>
      <p:sp>
        <p:nvSpPr>
          <p:cNvPr id="41" name="Fünfeck 40">
            <a:hlinkClick r:id="rId25" action="ppaction://hlinksldjump"/>
            <a:extLst>
              <a:ext uri="{FF2B5EF4-FFF2-40B4-BE49-F238E27FC236}">
                <a16:creationId xmlns:a16="http://schemas.microsoft.com/office/drawing/2014/main" id="{2EA567C6-6833-453C-A301-0C5730EF53BD}"/>
              </a:ext>
            </a:extLst>
          </p:cNvPr>
          <p:cNvSpPr/>
          <p:nvPr/>
        </p:nvSpPr>
        <p:spPr>
          <a:xfrm>
            <a:off x="5524500" y="4182814"/>
            <a:ext cx="671253" cy="685800"/>
          </a:xfrm>
          <a:prstGeom prst="pentagon">
            <a:avLst/>
          </a:prstGeom>
          <a:solidFill>
            <a:schemeClr val="bg2"/>
          </a:solidFill>
          <a:ln w="5715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7</a:t>
            </a:r>
          </a:p>
        </p:txBody>
      </p:sp>
      <p:sp>
        <p:nvSpPr>
          <p:cNvPr id="48" name="Fünfeck 47">
            <a:hlinkClick r:id="rId26" action="ppaction://hlinksldjump"/>
            <a:extLst>
              <a:ext uri="{FF2B5EF4-FFF2-40B4-BE49-F238E27FC236}">
                <a16:creationId xmlns:a16="http://schemas.microsoft.com/office/drawing/2014/main" id="{3BA34DBF-4CF0-4601-8BBE-7503F3DA8F90}"/>
              </a:ext>
            </a:extLst>
          </p:cNvPr>
          <p:cNvSpPr/>
          <p:nvPr/>
        </p:nvSpPr>
        <p:spPr>
          <a:xfrm>
            <a:off x="7538877" y="2277697"/>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3</a:t>
            </a:r>
          </a:p>
        </p:txBody>
      </p:sp>
      <p:sp>
        <p:nvSpPr>
          <p:cNvPr id="50" name="Fünfeck 49">
            <a:hlinkClick r:id="rId27" action="ppaction://hlinksldjump"/>
            <a:extLst>
              <a:ext uri="{FF2B5EF4-FFF2-40B4-BE49-F238E27FC236}">
                <a16:creationId xmlns:a16="http://schemas.microsoft.com/office/drawing/2014/main" id="{22BD7F36-4629-4F95-BECF-8E99BB4B3EDE}"/>
              </a:ext>
            </a:extLst>
          </p:cNvPr>
          <p:cNvSpPr/>
          <p:nvPr/>
        </p:nvSpPr>
        <p:spPr>
          <a:xfrm>
            <a:off x="8302454" y="2772573"/>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4</a:t>
            </a:r>
          </a:p>
        </p:txBody>
      </p:sp>
      <p:sp>
        <p:nvSpPr>
          <p:cNvPr id="52" name="Fünfeck 51">
            <a:hlinkClick r:id="rId28" action="ppaction://hlinksldjump"/>
            <a:extLst>
              <a:ext uri="{FF2B5EF4-FFF2-40B4-BE49-F238E27FC236}">
                <a16:creationId xmlns:a16="http://schemas.microsoft.com/office/drawing/2014/main" id="{24CE79F7-DDA3-4FDE-9D78-EB00932622FC}"/>
              </a:ext>
            </a:extLst>
          </p:cNvPr>
          <p:cNvSpPr/>
          <p:nvPr/>
        </p:nvSpPr>
        <p:spPr>
          <a:xfrm>
            <a:off x="7538877" y="3164593"/>
            <a:ext cx="671253" cy="685800"/>
          </a:xfrm>
          <a:prstGeom prst="pentagon">
            <a:avLst/>
          </a:prstGeom>
          <a:solidFill>
            <a:schemeClr val="bg2"/>
          </a:solidFill>
          <a:ln w="57150">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5</a:t>
            </a:r>
          </a:p>
        </p:txBody>
      </p:sp>
      <p:sp>
        <p:nvSpPr>
          <p:cNvPr id="51" name="Fünfeck 50">
            <a:hlinkClick r:id="rId29" action="ppaction://hlinksldjump"/>
            <a:extLst>
              <a:ext uri="{FF2B5EF4-FFF2-40B4-BE49-F238E27FC236}">
                <a16:creationId xmlns:a16="http://schemas.microsoft.com/office/drawing/2014/main" id="{29018636-FAE8-4860-A69B-06BC0303E527}"/>
              </a:ext>
            </a:extLst>
          </p:cNvPr>
          <p:cNvSpPr/>
          <p:nvPr/>
        </p:nvSpPr>
        <p:spPr>
          <a:xfrm>
            <a:off x="8302454" y="3684737"/>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6</a:t>
            </a:r>
          </a:p>
        </p:txBody>
      </p:sp>
      <p:sp>
        <p:nvSpPr>
          <p:cNvPr id="53" name="Fünfeck 52">
            <a:hlinkClick r:id="rId30" action="ppaction://hlinksldjump"/>
            <a:extLst>
              <a:ext uri="{FF2B5EF4-FFF2-40B4-BE49-F238E27FC236}">
                <a16:creationId xmlns:a16="http://schemas.microsoft.com/office/drawing/2014/main" id="{E7EB0DBF-2E67-4D69-AA2C-760BE7C81C06}"/>
              </a:ext>
            </a:extLst>
          </p:cNvPr>
          <p:cNvSpPr/>
          <p:nvPr/>
        </p:nvSpPr>
        <p:spPr>
          <a:xfrm>
            <a:off x="7538877" y="4051489"/>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7</a:t>
            </a:r>
          </a:p>
        </p:txBody>
      </p:sp>
      <p:sp>
        <p:nvSpPr>
          <p:cNvPr id="60" name="Fünfeck 59">
            <a:hlinkClick r:id="rId31" action="ppaction://hlinksldjump"/>
            <a:extLst>
              <a:ext uri="{FF2B5EF4-FFF2-40B4-BE49-F238E27FC236}">
                <a16:creationId xmlns:a16="http://schemas.microsoft.com/office/drawing/2014/main" id="{5BC328E0-06B9-4215-94AE-D9860E88A526}"/>
              </a:ext>
            </a:extLst>
          </p:cNvPr>
          <p:cNvSpPr/>
          <p:nvPr/>
        </p:nvSpPr>
        <p:spPr>
          <a:xfrm>
            <a:off x="11168222" y="1984562"/>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3</a:t>
            </a:r>
          </a:p>
        </p:txBody>
      </p:sp>
      <p:sp>
        <p:nvSpPr>
          <p:cNvPr id="62" name="Fünfeck 61">
            <a:hlinkClick r:id="rId32" action="ppaction://hlinksldjump"/>
            <a:extLst>
              <a:ext uri="{FF2B5EF4-FFF2-40B4-BE49-F238E27FC236}">
                <a16:creationId xmlns:a16="http://schemas.microsoft.com/office/drawing/2014/main" id="{C6B124AF-CF3A-4FBC-91E2-7732D90E4594}"/>
              </a:ext>
            </a:extLst>
          </p:cNvPr>
          <p:cNvSpPr/>
          <p:nvPr/>
        </p:nvSpPr>
        <p:spPr>
          <a:xfrm>
            <a:off x="9570760" y="2312797"/>
            <a:ext cx="671253" cy="685800"/>
          </a:xfrm>
          <a:prstGeom prst="pentagon">
            <a:avLst/>
          </a:prstGeom>
          <a:solidFill>
            <a:schemeClr val="bg2"/>
          </a:solidFill>
          <a:ln w="57150">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4</a:t>
            </a:r>
          </a:p>
        </p:txBody>
      </p:sp>
      <p:sp>
        <p:nvSpPr>
          <p:cNvPr id="64" name="Fünfeck 63">
            <a:hlinkClick r:id="rId33" action="ppaction://hlinksldjump"/>
            <a:extLst>
              <a:ext uri="{FF2B5EF4-FFF2-40B4-BE49-F238E27FC236}">
                <a16:creationId xmlns:a16="http://schemas.microsoft.com/office/drawing/2014/main" id="{E79B9A08-23BC-4F4C-A1DB-181A775DCC9A}"/>
              </a:ext>
            </a:extLst>
          </p:cNvPr>
          <p:cNvSpPr/>
          <p:nvPr/>
        </p:nvSpPr>
        <p:spPr>
          <a:xfrm>
            <a:off x="10369491" y="2636231"/>
            <a:ext cx="671253" cy="685800"/>
          </a:xfrm>
          <a:prstGeom prst="pentagon">
            <a:avLst/>
          </a:prstGeom>
          <a:solidFill>
            <a:schemeClr val="bg2"/>
          </a:solidFill>
          <a:ln w="57150">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5</a:t>
            </a:r>
          </a:p>
        </p:txBody>
      </p:sp>
      <p:sp>
        <p:nvSpPr>
          <p:cNvPr id="63" name="Fünfeck 62">
            <a:hlinkClick r:id="rId34" action="ppaction://hlinksldjump"/>
            <a:extLst>
              <a:ext uri="{FF2B5EF4-FFF2-40B4-BE49-F238E27FC236}">
                <a16:creationId xmlns:a16="http://schemas.microsoft.com/office/drawing/2014/main" id="{847C3F9F-733B-4443-915C-ACA38F1E2D3C}"/>
              </a:ext>
            </a:extLst>
          </p:cNvPr>
          <p:cNvSpPr/>
          <p:nvPr/>
        </p:nvSpPr>
        <p:spPr>
          <a:xfrm>
            <a:off x="9570760" y="323479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7</a:t>
            </a:r>
          </a:p>
        </p:txBody>
      </p:sp>
      <p:sp>
        <p:nvSpPr>
          <p:cNvPr id="65" name="Fünfeck 64">
            <a:hlinkClick r:id="rId35" action="ppaction://hlinksldjump"/>
            <a:extLst>
              <a:ext uri="{FF2B5EF4-FFF2-40B4-BE49-F238E27FC236}">
                <a16:creationId xmlns:a16="http://schemas.microsoft.com/office/drawing/2014/main" id="{3C3E3A16-9785-45BE-862C-68C806047B99}"/>
              </a:ext>
            </a:extLst>
          </p:cNvPr>
          <p:cNvSpPr/>
          <p:nvPr/>
        </p:nvSpPr>
        <p:spPr>
          <a:xfrm>
            <a:off x="10369491" y="3584782"/>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8</a:t>
            </a:r>
          </a:p>
        </p:txBody>
      </p:sp>
      <p:sp>
        <p:nvSpPr>
          <p:cNvPr id="14" name="Fünfeck 13">
            <a:hlinkClick r:id="rId36" action="ppaction://hlinksldjump"/>
            <a:extLst>
              <a:ext uri="{FF2B5EF4-FFF2-40B4-BE49-F238E27FC236}">
                <a16:creationId xmlns:a16="http://schemas.microsoft.com/office/drawing/2014/main" id="{FAD7C02F-4825-430B-B5A6-ADF1FEA097A5}"/>
              </a:ext>
            </a:extLst>
          </p:cNvPr>
          <p:cNvSpPr/>
          <p:nvPr/>
        </p:nvSpPr>
        <p:spPr>
          <a:xfrm>
            <a:off x="493605" y="4175719"/>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7</a:t>
            </a:r>
          </a:p>
        </p:txBody>
      </p:sp>
      <p:sp>
        <p:nvSpPr>
          <p:cNvPr id="31" name="Fünfeck 30">
            <a:hlinkClick r:id="rId37" action="ppaction://hlinksldjump"/>
            <a:extLst>
              <a:ext uri="{FF2B5EF4-FFF2-40B4-BE49-F238E27FC236}">
                <a16:creationId xmlns:a16="http://schemas.microsoft.com/office/drawing/2014/main" id="{C218539F-A32B-4BE0-8CC2-9D19DB58E23D}"/>
              </a:ext>
            </a:extLst>
          </p:cNvPr>
          <p:cNvSpPr/>
          <p:nvPr/>
        </p:nvSpPr>
        <p:spPr>
          <a:xfrm>
            <a:off x="3349418" y="3637814"/>
            <a:ext cx="671253" cy="685800"/>
          </a:xfrm>
          <a:prstGeom prst="pentagon">
            <a:avLst/>
          </a:prstGeom>
          <a:solidFill>
            <a:schemeClr val="bg2"/>
          </a:solidFill>
          <a:ln w="57150">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8</a:t>
            </a:r>
          </a:p>
        </p:txBody>
      </p:sp>
      <p:sp>
        <p:nvSpPr>
          <p:cNvPr id="43" name="Fünfeck 42">
            <a:hlinkClick r:id="rId38" action="ppaction://hlinksldjump"/>
            <a:extLst>
              <a:ext uri="{FF2B5EF4-FFF2-40B4-BE49-F238E27FC236}">
                <a16:creationId xmlns:a16="http://schemas.microsoft.com/office/drawing/2014/main" id="{AA717281-6B1A-4D2E-9A61-18207E96F868}"/>
              </a:ext>
            </a:extLst>
          </p:cNvPr>
          <p:cNvSpPr/>
          <p:nvPr/>
        </p:nvSpPr>
        <p:spPr>
          <a:xfrm>
            <a:off x="6269220" y="4727894"/>
            <a:ext cx="671253" cy="685800"/>
          </a:xfrm>
          <a:prstGeom prst="pentagon">
            <a:avLst/>
          </a:prstGeom>
          <a:solidFill>
            <a:schemeClr val="bg2"/>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8</a:t>
            </a:r>
          </a:p>
        </p:txBody>
      </p:sp>
      <p:sp>
        <p:nvSpPr>
          <p:cNvPr id="16" name="Fünfeck 15">
            <a:hlinkClick r:id="rId39" action="ppaction://hlinksldjump"/>
            <a:extLst>
              <a:ext uri="{FF2B5EF4-FFF2-40B4-BE49-F238E27FC236}">
                <a16:creationId xmlns:a16="http://schemas.microsoft.com/office/drawing/2014/main" id="{F481C96F-DB60-4918-BE85-71FF97506B62}"/>
              </a:ext>
            </a:extLst>
          </p:cNvPr>
          <p:cNvSpPr/>
          <p:nvPr/>
        </p:nvSpPr>
        <p:spPr>
          <a:xfrm>
            <a:off x="1223990" y="469182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8</a:t>
            </a:r>
          </a:p>
        </p:txBody>
      </p:sp>
      <p:sp>
        <p:nvSpPr>
          <p:cNvPr id="67" name="Fünfeck 66">
            <a:hlinkClick r:id="rId40" action="ppaction://hlinksldjump"/>
            <a:extLst>
              <a:ext uri="{FF2B5EF4-FFF2-40B4-BE49-F238E27FC236}">
                <a16:creationId xmlns:a16="http://schemas.microsoft.com/office/drawing/2014/main" id="{0B396069-B8B6-4470-A07C-886EA80742CB}"/>
              </a:ext>
            </a:extLst>
          </p:cNvPr>
          <p:cNvSpPr/>
          <p:nvPr/>
        </p:nvSpPr>
        <p:spPr>
          <a:xfrm>
            <a:off x="11168222" y="3934770"/>
            <a:ext cx="671253" cy="685800"/>
          </a:xfrm>
          <a:prstGeom prst="pentagon">
            <a:avLst/>
          </a:prstGeom>
          <a:solidFill>
            <a:schemeClr val="bg2"/>
          </a:solidFill>
          <a:ln w="57150">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9</a:t>
            </a:r>
          </a:p>
        </p:txBody>
      </p:sp>
      <p:sp>
        <p:nvSpPr>
          <p:cNvPr id="55" name="Fünfeck 54">
            <a:hlinkClick r:id="rId41" action="ppaction://hlinksldjump"/>
            <a:extLst>
              <a:ext uri="{FF2B5EF4-FFF2-40B4-BE49-F238E27FC236}">
                <a16:creationId xmlns:a16="http://schemas.microsoft.com/office/drawing/2014/main" id="{ED9138F6-3AD0-4509-B7F0-6A30A67CA760}"/>
              </a:ext>
            </a:extLst>
          </p:cNvPr>
          <p:cNvSpPr/>
          <p:nvPr/>
        </p:nvSpPr>
        <p:spPr>
          <a:xfrm>
            <a:off x="8302454" y="4596901"/>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8</a:t>
            </a:r>
          </a:p>
        </p:txBody>
      </p:sp>
      <p:sp>
        <p:nvSpPr>
          <p:cNvPr id="286" name="Fünfeck 285">
            <a:hlinkClick r:id="rId42" action="ppaction://hlinksldjump"/>
            <a:extLst>
              <a:ext uri="{FF2B5EF4-FFF2-40B4-BE49-F238E27FC236}">
                <a16:creationId xmlns:a16="http://schemas.microsoft.com/office/drawing/2014/main" id="{81DA84FF-58D7-4230-8B61-2797F7BE05EF}"/>
              </a:ext>
            </a:extLst>
          </p:cNvPr>
          <p:cNvSpPr/>
          <p:nvPr/>
        </p:nvSpPr>
        <p:spPr>
          <a:xfrm>
            <a:off x="4143464" y="3934770"/>
            <a:ext cx="671253" cy="685800"/>
          </a:xfrm>
          <a:prstGeom prst="pentagon">
            <a:avLst/>
          </a:prstGeom>
          <a:solidFill>
            <a:schemeClr val="bg2"/>
          </a:solidFill>
          <a:ln w="57150">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9</a:t>
            </a:r>
          </a:p>
        </p:txBody>
      </p:sp>
      <p:sp>
        <p:nvSpPr>
          <p:cNvPr id="289" name="Fünfeck 288">
            <a:hlinkClick r:id="rId43" action="ppaction://hlinksldjump"/>
            <a:extLst>
              <a:ext uri="{FF2B5EF4-FFF2-40B4-BE49-F238E27FC236}">
                <a16:creationId xmlns:a16="http://schemas.microsoft.com/office/drawing/2014/main" id="{217092C5-921B-4A6C-8D7D-5CC2EE645814}"/>
              </a:ext>
            </a:extLst>
          </p:cNvPr>
          <p:cNvSpPr/>
          <p:nvPr/>
        </p:nvSpPr>
        <p:spPr>
          <a:xfrm>
            <a:off x="5524500" y="511348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9</a:t>
            </a:r>
          </a:p>
        </p:txBody>
      </p:sp>
      <p:sp>
        <p:nvSpPr>
          <p:cNvPr id="292" name="Fünfeck 291">
            <a:hlinkClick r:id="rId44" action="ppaction://hlinksldjump"/>
            <a:extLst>
              <a:ext uri="{FF2B5EF4-FFF2-40B4-BE49-F238E27FC236}">
                <a16:creationId xmlns:a16="http://schemas.microsoft.com/office/drawing/2014/main" id="{BFE5F601-E346-43D6-A3A2-3A0E84EE8087}"/>
              </a:ext>
            </a:extLst>
          </p:cNvPr>
          <p:cNvSpPr/>
          <p:nvPr/>
        </p:nvSpPr>
        <p:spPr>
          <a:xfrm>
            <a:off x="493605" y="511348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9</a:t>
            </a:r>
          </a:p>
        </p:txBody>
      </p:sp>
      <p:sp>
        <p:nvSpPr>
          <p:cNvPr id="295" name="Fünfeck 294">
            <a:hlinkClick r:id="rId45" action="ppaction://hlinksldjump"/>
            <a:extLst>
              <a:ext uri="{FF2B5EF4-FFF2-40B4-BE49-F238E27FC236}">
                <a16:creationId xmlns:a16="http://schemas.microsoft.com/office/drawing/2014/main" id="{BE404577-ADE3-406E-BD4F-4AF50B8AE0E7}"/>
              </a:ext>
            </a:extLst>
          </p:cNvPr>
          <p:cNvSpPr/>
          <p:nvPr/>
        </p:nvSpPr>
        <p:spPr>
          <a:xfrm>
            <a:off x="2540074" y="4182814"/>
            <a:ext cx="671253" cy="685800"/>
          </a:xfrm>
          <a:prstGeom prst="pentagon">
            <a:avLst/>
          </a:prstGeom>
          <a:solidFill>
            <a:schemeClr val="bg2"/>
          </a:solidFill>
          <a:ln w="57150">
            <a:solidFill>
              <a:srgbClr val="FFC00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10</a:t>
            </a:r>
          </a:p>
        </p:txBody>
      </p:sp>
      <p:sp>
        <p:nvSpPr>
          <p:cNvPr id="298" name="Fünfeck 297">
            <a:hlinkClick r:id="rId46" action="ppaction://hlinksldjump"/>
            <a:extLst>
              <a:ext uri="{FF2B5EF4-FFF2-40B4-BE49-F238E27FC236}">
                <a16:creationId xmlns:a16="http://schemas.microsoft.com/office/drawing/2014/main" id="{77BE4F7C-E42C-408C-9507-6DE016CBDE21}"/>
              </a:ext>
            </a:extLst>
          </p:cNvPr>
          <p:cNvSpPr/>
          <p:nvPr/>
        </p:nvSpPr>
        <p:spPr>
          <a:xfrm>
            <a:off x="1223990" y="5684164"/>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10</a:t>
            </a:r>
          </a:p>
        </p:txBody>
      </p:sp>
      <p:sp>
        <p:nvSpPr>
          <p:cNvPr id="301" name="Fünfeck 300">
            <a:hlinkClick r:id="rId47" action="ppaction://hlinksldjump"/>
            <a:extLst>
              <a:ext uri="{FF2B5EF4-FFF2-40B4-BE49-F238E27FC236}">
                <a16:creationId xmlns:a16="http://schemas.microsoft.com/office/drawing/2014/main" id="{2457FC79-B29D-4FB4-BA00-A3854128655B}"/>
              </a:ext>
            </a:extLst>
          </p:cNvPr>
          <p:cNvSpPr/>
          <p:nvPr/>
        </p:nvSpPr>
        <p:spPr>
          <a:xfrm>
            <a:off x="9570760" y="4156790"/>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10</a:t>
            </a:r>
          </a:p>
        </p:txBody>
      </p:sp>
      <p:sp>
        <p:nvSpPr>
          <p:cNvPr id="304" name="Fünfeck 303">
            <a:hlinkClick r:id="rId48" action="ppaction://hlinksldjump"/>
            <a:extLst>
              <a:ext uri="{FF2B5EF4-FFF2-40B4-BE49-F238E27FC236}">
                <a16:creationId xmlns:a16="http://schemas.microsoft.com/office/drawing/2014/main" id="{90E65753-F8F9-47BA-859B-956EA6A5E0D8}"/>
              </a:ext>
            </a:extLst>
          </p:cNvPr>
          <p:cNvSpPr/>
          <p:nvPr/>
        </p:nvSpPr>
        <p:spPr>
          <a:xfrm>
            <a:off x="6269220" y="5684164"/>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10</a:t>
            </a:r>
          </a:p>
        </p:txBody>
      </p:sp>
      <p:sp>
        <p:nvSpPr>
          <p:cNvPr id="310" name="Fünfeck 309">
            <a:hlinkClick r:id="rId49" action="ppaction://hlinksldjump"/>
            <a:extLst>
              <a:ext uri="{FF2B5EF4-FFF2-40B4-BE49-F238E27FC236}">
                <a16:creationId xmlns:a16="http://schemas.microsoft.com/office/drawing/2014/main" id="{561A131C-3CC9-49C0-A331-D26D3D84E29F}"/>
              </a:ext>
            </a:extLst>
          </p:cNvPr>
          <p:cNvSpPr/>
          <p:nvPr/>
        </p:nvSpPr>
        <p:spPr>
          <a:xfrm>
            <a:off x="10369491" y="4533332"/>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11</a:t>
            </a:r>
          </a:p>
        </p:txBody>
      </p:sp>
      <p:sp>
        <p:nvSpPr>
          <p:cNvPr id="322" name="Fünfeck 321">
            <a:hlinkClick r:id="rId50" action="ppaction://hlinksldjump"/>
            <a:extLst>
              <a:ext uri="{FF2B5EF4-FFF2-40B4-BE49-F238E27FC236}">
                <a16:creationId xmlns:a16="http://schemas.microsoft.com/office/drawing/2014/main" id="{E45C0482-80EC-41DC-82FC-FA318EE67750}"/>
              </a:ext>
            </a:extLst>
          </p:cNvPr>
          <p:cNvSpPr/>
          <p:nvPr/>
        </p:nvSpPr>
        <p:spPr>
          <a:xfrm>
            <a:off x="7538877" y="4938385"/>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9</a:t>
            </a:r>
          </a:p>
        </p:txBody>
      </p:sp>
      <p:sp>
        <p:nvSpPr>
          <p:cNvPr id="15" name="Textfeld 14">
            <a:extLst>
              <a:ext uri="{FF2B5EF4-FFF2-40B4-BE49-F238E27FC236}">
                <a16:creationId xmlns:a16="http://schemas.microsoft.com/office/drawing/2014/main" id="{AB23120E-15DA-814E-5180-A2D1A69BC1DB}"/>
              </a:ext>
            </a:extLst>
          </p:cNvPr>
          <p:cNvSpPr txBox="1"/>
          <p:nvPr/>
        </p:nvSpPr>
        <p:spPr>
          <a:xfrm flipH="1">
            <a:off x="9027214" y="6094057"/>
            <a:ext cx="1008000" cy="338554"/>
          </a:xfrm>
          <a:prstGeom prst="rect">
            <a:avLst/>
          </a:prstGeom>
          <a:noFill/>
          <a:ln w="28575">
            <a:solidFill>
              <a:srgbClr val="92D050"/>
            </a:solidFill>
          </a:ln>
        </p:spPr>
        <p:txBody>
          <a:bodyPr wrap="square" rtlCol="0">
            <a:spAutoFit/>
          </a:bodyPr>
          <a:lstStyle/>
          <a:p>
            <a:pPr algn="ctr"/>
            <a:r>
              <a:rPr lang="de-DE" sz="1600" dirty="0"/>
              <a:t>Marcus</a:t>
            </a:r>
          </a:p>
        </p:txBody>
      </p:sp>
      <p:sp>
        <p:nvSpPr>
          <p:cNvPr id="17" name="Textfeld 16">
            <a:extLst>
              <a:ext uri="{FF2B5EF4-FFF2-40B4-BE49-F238E27FC236}">
                <a16:creationId xmlns:a16="http://schemas.microsoft.com/office/drawing/2014/main" id="{03B16B2D-A8B9-B9F9-2DCD-F4ADFB4D9605}"/>
              </a:ext>
            </a:extLst>
          </p:cNvPr>
          <p:cNvSpPr txBox="1"/>
          <p:nvPr/>
        </p:nvSpPr>
        <p:spPr>
          <a:xfrm flipH="1">
            <a:off x="10104085" y="6094057"/>
            <a:ext cx="1008000" cy="338554"/>
          </a:xfrm>
          <a:prstGeom prst="rect">
            <a:avLst/>
          </a:prstGeom>
          <a:noFill/>
          <a:ln w="28575">
            <a:solidFill>
              <a:schemeClr val="accent6"/>
            </a:solidFill>
          </a:ln>
        </p:spPr>
        <p:txBody>
          <a:bodyPr wrap="square" rtlCol="0">
            <a:spAutoFit/>
          </a:bodyPr>
          <a:lstStyle/>
          <a:p>
            <a:pPr algn="ctr"/>
            <a:r>
              <a:rPr lang="de-DE" sz="1600" dirty="0"/>
              <a:t>Michael</a:t>
            </a:r>
          </a:p>
        </p:txBody>
      </p:sp>
      <p:sp>
        <p:nvSpPr>
          <p:cNvPr id="20" name="Textfeld 19">
            <a:extLst>
              <a:ext uri="{FF2B5EF4-FFF2-40B4-BE49-F238E27FC236}">
                <a16:creationId xmlns:a16="http://schemas.microsoft.com/office/drawing/2014/main" id="{3B908860-9F95-974E-5D87-960DF2F71098}"/>
              </a:ext>
            </a:extLst>
          </p:cNvPr>
          <p:cNvSpPr txBox="1"/>
          <p:nvPr/>
        </p:nvSpPr>
        <p:spPr>
          <a:xfrm flipH="1">
            <a:off x="11180956" y="6094057"/>
            <a:ext cx="1008000" cy="338554"/>
          </a:xfrm>
          <a:prstGeom prst="rect">
            <a:avLst/>
          </a:prstGeom>
          <a:noFill/>
          <a:ln w="28575">
            <a:solidFill>
              <a:srgbClr val="FF0000"/>
            </a:solidFill>
          </a:ln>
        </p:spPr>
        <p:txBody>
          <a:bodyPr wrap="square" rtlCol="0">
            <a:spAutoFit/>
          </a:bodyPr>
          <a:lstStyle/>
          <a:p>
            <a:pPr algn="ctr"/>
            <a:r>
              <a:rPr lang="de-DE" sz="1600" dirty="0"/>
              <a:t>Chris</a:t>
            </a:r>
          </a:p>
        </p:txBody>
      </p:sp>
      <p:sp>
        <p:nvSpPr>
          <p:cNvPr id="18" name="Fünfeck 17">
            <a:hlinkClick r:id="rId51" action="ppaction://hlinksldjump"/>
            <a:extLst>
              <a:ext uri="{FF2B5EF4-FFF2-40B4-BE49-F238E27FC236}">
                <a16:creationId xmlns:a16="http://schemas.microsoft.com/office/drawing/2014/main" id="{87374025-8927-D240-754F-5FD979792DFC}"/>
              </a:ext>
            </a:extLst>
          </p:cNvPr>
          <p:cNvSpPr/>
          <p:nvPr/>
        </p:nvSpPr>
        <p:spPr>
          <a:xfrm>
            <a:off x="8313147" y="5509066"/>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10</a:t>
            </a:r>
          </a:p>
        </p:txBody>
      </p:sp>
      <p:sp>
        <p:nvSpPr>
          <p:cNvPr id="19" name="Textfeld 18">
            <a:extLst>
              <a:ext uri="{FF2B5EF4-FFF2-40B4-BE49-F238E27FC236}">
                <a16:creationId xmlns:a16="http://schemas.microsoft.com/office/drawing/2014/main" id="{2D13A73A-419E-B4B0-EF97-CE9D206D501C}"/>
              </a:ext>
            </a:extLst>
          </p:cNvPr>
          <p:cNvSpPr txBox="1"/>
          <p:nvPr/>
        </p:nvSpPr>
        <p:spPr>
          <a:xfrm flipH="1">
            <a:off x="9269751" y="5717109"/>
            <a:ext cx="2753635" cy="338554"/>
          </a:xfrm>
          <a:prstGeom prst="rect">
            <a:avLst/>
          </a:prstGeom>
          <a:noFill/>
          <a:ln w="28575">
            <a:noFill/>
          </a:ln>
        </p:spPr>
        <p:txBody>
          <a:bodyPr wrap="square" rtlCol="0">
            <a:spAutoFit/>
          </a:bodyPr>
          <a:lstStyle/>
          <a:p>
            <a:pPr algn="ctr"/>
            <a:r>
              <a:rPr lang="de-DE" sz="1600" dirty="0"/>
              <a:t>Die Fragen kommen von</a:t>
            </a:r>
          </a:p>
        </p:txBody>
      </p:sp>
      <p:sp>
        <p:nvSpPr>
          <p:cNvPr id="21" name="Textfeld 20">
            <a:extLst>
              <a:ext uri="{FF2B5EF4-FFF2-40B4-BE49-F238E27FC236}">
                <a16:creationId xmlns:a16="http://schemas.microsoft.com/office/drawing/2014/main" id="{82C04994-27FE-3B5C-FF75-E82EE9105BB0}"/>
              </a:ext>
            </a:extLst>
          </p:cNvPr>
          <p:cNvSpPr txBox="1"/>
          <p:nvPr/>
        </p:nvSpPr>
        <p:spPr>
          <a:xfrm flipH="1">
            <a:off x="9027214" y="6502139"/>
            <a:ext cx="1008000" cy="338554"/>
          </a:xfrm>
          <a:prstGeom prst="rect">
            <a:avLst/>
          </a:prstGeom>
          <a:noFill/>
          <a:ln w="28575">
            <a:solidFill>
              <a:srgbClr val="FFC000"/>
            </a:solidFill>
          </a:ln>
        </p:spPr>
        <p:txBody>
          <a:bodyPr wrap="square" rtlCol="0">
            <a:spAutoFit/>
          </a:bodyPr>
          <a:lstStyle/>
          <a:p>
            <a:pPr algn="ctr"/>
            <a:r>
              <a:rPr lang="de-DE" sz="1600" dirty="0"/>
              <a:t>Karl</a:t>
            </a:r>
          </a:p>
        </p:txBody>
      </p:sp>
      <p:sp>
        <p:nvSpPr>
          <p:cNvPr id="22" name="Textfeld 21">
            <a:extLst>
              <a:ext uri="{FF2B5EF4-FFF2-40B4-BE49-F238E27FC236}">
                <a16:creationId xmlns:a16="http://schemas.microsoft.com/office/drawing/2014/main" id="{3BA979C9-ADFB-AE88-9CDA-185D40A874D2}"/>
              </a:ext>
            </a:extLst>
          </p:cNvPr>
          <p:cNvSpPr txBox="1"/>
          <p:nvPr/>
        </p:nvSpPr>
        <p:spPr>
          <a:xfrm flipH="1">
            <a:off x="10103396" y="6502139"/>
            <a:ext cx="1008000" cy="338554"/>
          </a:xfrm>
          <a:prstGeom prst="rect">
            <a:avLst/>
          </a:prstGeom>
          <a:noFill/>
          <a:ln w="28575">
            <a:solidFill>
              <a:srgbClr val="FFFF00"/>
            </a:solidFill>
          </a:ln>
        </p:spPr>
        <p:txBody>
          <a:bodyPr wrap="square" rtlCol="0">
            <a:spAutoFit/>
          </a:bodyPr>
          <a:lstStyle/>
          <a:p>
            <a:pPr algn="ctr"/>
            <a:r>
              <a:rPr lang="de-DE" sz="1600" dirty="0"/>
              <a:t>Markus</a:t>
            </a:r>
          </a:p>
        </p:txBody>
      </p:sp>
      <p:sp>
        <p:nvSpPr>
          <p:cNvPr id="30" name="Fünfeck 29">
            <a:hlinkClick r:id="rId52" action="ppaction://hlinksldjump"/>
            <a:extLst>
              <a:ext uri="{FF2B5EF4-FFF2-40B4-BE49-F238E27FC236}">
                <a16:creationId xmlns:a16="http://schemas.microsoft.com/office/drawing/2014/main" id="{EBDCFCED-DCD2-54E2-9D99-ADD4AEC83812}"/>
              </a:ext>
            </a:extLst>
          </p:cNvPr>
          <p:cNvSpPr/>
          <p:nvPr/>
        </p:nvSpPr>
        <p:spPr>
          <a:xfrm>
            <a:off x="4143464" y="4909873"/>
            <a:ext cx="671253" cy="685800"/>
          </a:xfrm>
          <a:prstGeom prst="pentagon">
            <a:avLst/>
          </a:prstGeom>
          <a:solidFill>
            <a:schemeClr val="bg2"/>
          </a:solidFill>
          <a:ln w="57150">
            <a:solidFill>
              <a:srgbClr val="FFC00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12</a:t>
            </a:r>
          </a:p>
        </p:txBody>
      </p:sp>
      <p:sp>
        <p:nvSpPr>
          <p:cNvPr id="32" name="Fünfeck 31">
            <a:hlinkClick r:id="rId53" action="ppaction://hlinksldjump"/>
            <a:extLst>
              <a:ext uri="{FF2B5EF4-FFF2-40B4-BE49-F238E27FC236}">
                <a16:creationId xmlns:a16="http://schemas.microsoft.com/office/drawing/2014/main" id="{BBD70E09-C7CD-6229-BFD0-04537ECE139F}"/>
              </a:ext>
            </a:extLst>
          </p:cNvPr>
          <p:cNvSpPr/>
          <p:nvPr/>
        </p:nvSpPr>
        <p:spPr>
          <a:xfrm>
            <a:off x="501228" y="6017980"/>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5"/>
                  </a:outerShdw>
                </a:effectLst>
                <a:latin typeface="Asimov" panose="020B0000000000000000" pitchFamily="34" charset="0"/>
              </a:rPr>
              <a:t>11</a:t>
            </a:r>
          </a:p>
        </p:txBody>
      </p:sp>
      <p:sp>
        <p:nvSpPr>
          <p:cNvPr id="33" name="Textfeld 32">
            <a:extLst>
              <a:ext uri="{FF2B5EF4-FFF2-40B4-BE49-F238E27FC236}">
                <a16:creationId xmlns:a16="http://schemas.microsoft.com/office/drawing/2014/main" id="{5443102E-72D8-CE81-5DAB-6958D221F98B}"/>
              </a:ext>
            </a:extLst>
          </p:cNvPr>
          <p:cNvSpPr txBox="1"/>
          <p:nvPr/>
        </p:nvSpPr>
        <p:spPr>
          <a:xfrm flipH="1">
            <a:off x="11179578" y="6502139"/>
            <a:ext cx="1008000" cy="338554"/>
          </a:xfrm>
          <a:prstGeom prst="rect">
            <a:avLst/>
          </a:prstGeom>
          <a:noFill/>
          <a:ln w="28575">
            <a:solidFill>
              <a:srgbClr val="7030A0"/>
            </a:solidFill>
          </a:ln>
        </p:spPr>
        <p:txBody>
          <a:bodyPr wrap="square" rtlCol="0">
            <a:spAutoFit/>
          </a:bodyPr>
          <a:lstStyle/>
          <a:p>
            <a:pPr algn="ctr"/>
            <a:r>
              <a:rPr lang="de-DE" sz="1600" dirty="0"/>
              <a:t>Udo</a:t>
            </a:r>
          </a:p>
        </p:txBody>
      </p:sp>
      <p:sp>
        <p:nvSpPr>
          <p:cNvPr id="34" name="Fünfeck 33">
            <a:hlinkClick r:id="rId54" action="ppaction://hlinksldjump"/>
            <a:extLst>
              <a:ext uri="{FF2B5EF4-FFF2-40B4-BE49-F238E27FC236}">
                <a16:creationId xmlns:a16="http://schemas.microsoft.com/office/drawing/2014/main" id="{62AB537C-7E7C-A334-624A-C1F8FAC1FE67}"/>
              </a:ext>
            </a:extLst>
          </p:cNvPr>
          <p:cNvSpPr/>
          <p:nvPr/>
        </p:nvSpPr>
        <p:spPr>
          <a:xfrm>
            <a:off x="11168222" y="2959666"/>
            <a:ext cx="671253" cy="685800"/>
          </a:xfrm>
          <a:prstGeom prst="pentagon">
            <a:avLst/>
          </a:prstGeom>
          <a:solidFill>
            <a:schemeClr val="bg2"/>
          </a:solidFill>
          <a:ln w="57150">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6</a:t>
            </a:r>
          </a:p>
        </p:txBody>
      </p:sp>
      <p:sp>
        <p:nvSpPr>
          <p:cNvPr id="44" name="Fünfeck 43">
            <a:hlinkClick r:id="rId55" action="ppaction://hlinksldjump"/>
            <a:extLst>
              <a:ext uri="{FF2B5EF4-FFF2-40B4-BE49-F238E27FC236}">
                <a16:creationId xmlns:a16="http://schemas.microsoft.com/office/drawing/2014/main" id="{7371A5F3-C28C-010B-0842-78A409C44974}"/>
              </a:ext>
            </a:extLst>
          </p:cNvPr>
          <p:cNvSpPr/>
          <p:nvPr/>
        </p:nvSpPr>
        <p:spPr>
          <a:xfrm>
            <a:off x="3349418" y="4612880"/>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11</a:t>
            </a:r>
          </a:p>
        </p:txBody>
      </p:sp>
      <p:sp>
        <p:nvSpPr>
          <p:cNvPr id="45" name="Fünfeck 44">
            <a:hlinkClick r:id="rId56" action="ppaction://hlinksldjump"/>
            <a:extLst>
              <a:ext uri="{FF2B5EF4-FFF2-40B4-BE49-F238E27FC236}">
                <a16:creationId xmlns:a16="http://schemas.microsoft.com/office/drawing/2014/main" id="{5B72E34C-141A-3D93-562C-071B4B4D9DD8}"/>
              </a:ext>
            </a:extLst>
          </p:cNvPr>
          <p:cNvSpPr/>
          <p:nvPr/>
        </p:nvSpPr>
        <p:spPr>
          <a:xfrm>
            <a:off x="2540074" y="5113483"/>
            <a:ext cx="671253" cy="685800"/>
          </a:xfrm>
          <a:prstGeom prst="pentagon">
            <a:avLst/>
          </a:prstGeom>
          <a:solidFill>
            <a:schemeClr val="bg2"/>
          </a:solidFill>
          <a:ln w="57150">
            <a:solidFill>
              <a:srgbClr val="7030A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13</a:t>
            </a:r>
          </a:p>
        </p:txBody>
      </p:sp>
      <p:sp>
        <p:nvSpPr>
          <p:cNvPr id="46" name="Fünfeck 45">
            <a:hlinkClick r:id="rId57" action="ppaction://hlinksldjump"/>
            <a:extLst>
              <a:ext uri="{FF2B5EF4-FFF2-40B4-BE49-F238E27FC236}">
                <a16:creationId xmlns:a16="http://schemas.microsoft.com/office/drawing/2014/main" id="{845A8D87-7350-A065-3C66-BA5801D5E2AE}"/>
              </a:ext>
            </a:extLst>
          </p:cNvPr>
          <p:cNvSpPr/>
          <p:nvPr/>
        </p:nvSpPr>
        <p:spPr>
          <a:xfrm>
            <a:off x="11168222" y="4909873"/>
            <a:ext cx="671253" cy="685800"/>
          </a:xfrm>
          <a:prstGeom prst="pentagon">
            <a:avLst/>
          </a:prstGeom>
          <a:solidFill>
            <a:schemeClr val="bg2"/>
          </a:solidFill>
          <a:ln w="57150">
            <a:solidFill>
              <a:srgbClr val="FFFF0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4">
                      <a:lumMod val="20000"/>
                      <a:lumOff val="80000"/>
                    </a:schemeClr>
                  </a:outerShdw>
                </a:effectLst>
                <a:latin typeface="Asimov" panose="020B0000000000000000" pitchFamily="34" charset="0"/>
              </a:rPr>
              <a:t>12</a:t>
            </a:r>
          </a:p>
        </p:txBody>
      </p:sp>
      <p:sp>
        <p:nvSpPr>
          <p:cNvPr id="54" name="Fünfeck 53">
            <a:hlinkClick r:id="rId58" action="ppaction://hlinksldjump"/>
            <a:extLst>
              <a:ext uri="{FF2B5EF4-FFF2-40B4-BE49-F238E27FC236}">
                <a16:creationId xmlns:a16="http://schemas.microsoft.com/office/drawing/2014/main" id="{AE028919-77AF-1F8D-537E-58D03863F7CC}"/>
              </a:ext>
            </a:extLst>
          </p:cNvPr>
          <p:cNvSpPr/>
          <p:nvPr/>
        </p:nvSpPr>
        <p:spPr>
          <a:xfrm>
            <a:off x="3349418" y="5587947"/>
            <a:ext cx="671253" cy="685800"/>
          </a:xfrm>
          <a:prstGeom prst="pentagon">
            <a:avLst/>
          </a:prstGeom>
          <a:solidFill>
            <a:schemeClr val="bg2"/>
          </a:solidFill>
          <a:ln w="57150">
            <a:solidFill>
              <a:srgbClr val="FFFF0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14</a:t>
            </a:r>
          </a:p>
        </p:txBody>
      </p:sp>
      <p:sp>
        <p:nvSpPr>
          <p:cNvPr id="42" name="Fünfeck 41">
            <a:hlinkClick r:id="rId59" action="ppaction://hlinksldjump"/>
            <a:extLst>
              <a:ext uri="{FF2B5EF4-FFF2-40B4-BE49-F238E27FC236}">
                <a16:creationId xmlns:a16="http://schemas.microsoft.com/office/drawing/2014/main" id="{E3627BE9-DD4A-5917-6429-630F14245AF1}"/>
              </a:ext>
            </a:extLst>
          </p:cNvPr>
          <p:cNvSpPr/>
          <p:nvPr/>
        </p:nvSpPr>
        <p:spPr>
          <a:xfrm>
            <a:off x="4143464" y="5890878"/>
            <a:ext cx="671253" cy="685800"/>
          </a:xfrm>
          <a:prstGeom prst="pentagon">
            <a:avLst/>
          </a:prstGeom>
          <a:solidFill>
            <a:schemeClr val="bg2"/>
          </a:solidFill>
          <a:ln w="57150">
            <a:solidFill>
              <a:srgbClr val="00B0F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3">
                      <a:lumMod val="40000"/>
                      <a:lumOff val="60000"/>
                    </a:schemeClr>
                  </a:outerShdw>
                </a:effectLst>
                <a:latin typeface="Asimov" panose="020B0000000000000000" pitchFamily="34" charset="0"/>
              </a:rPr>
              <a:t>15</a:t>
            </a:r>
          </a:p>
        </p:txBody>
      </p:sp>
      <p:sp>
        <p:nvSpPr>
          <p:cNvPr id="56" name="Fünfeck 55">
            <a:hlinkClick r:id="rId60" action="ppaction://hlinksldjump"/>
            <a:extLst>
              <a:ext uri="{FF2B5EF4-FFF2-40B4-BE49-F238E27FC236}">
                <a16:creationId xmlns:a16="http://schemas.microsoft.com/office/drawing/2014/main" id="{7913EF88-F76E-50CA-970A-B32C046F172F}"/>
              </a:ext>
            </a:extLst>
          </p:cNvPr>
          <p:cNvSpPr/>
          <p:nvPr/>
        </p:nvSpPr>
        <p:spPr>
          <a:xfrm>
            <a:off x="5524500" y="6071619"/>
            <a:ext cx="671253" cy="685800"/>
          </a:xfrm>
          <a:prstGeom prst="pentagon">
            <a:avLst/>
          </a:prstGeom>
          <a:solidFill>
            <a:schemeClr val="bg2"/>
          </a:solidFill>
          <a:ln w="57150">
            <a:solidFill>
              <a:srgbClr val="00B0F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11</a:t>
            </a:r>
          </a:p>
        </p:txBody>
      </p:sp>
      <p:sp>
        <p:nvSpPr>
          <p:cNvPr id="57" name="Fünfeck 56">
            <a:hlinkClick r:id="rId61" action="ppaction://hlinksldjump"/>
            <a:extLst>
              <a:ext uri="{FF2B5EF4-FFF2-40B4-BE49-F238E27FC236}">
                <a16:creationId xmlns:a16="http://schemas.microsoft.com/office/drawing/2014/main" id="{A0EF1DD0-3083-5C49-FB5A-B57C6B996F18}"/>
              </a:ext>
            </a:extLst>
          </p:cNvPr>
          <p:cNvSpPr/>
          <p:nvPr/>
        </p:nvSpPr>
        <p:spPr>
          <a:xfrm>
            <a:off x="7558278" y="5897851"/>
            <a:ext cx="671253" cy="685800"/>
          </a:xfrm>
          <a:prstGeom prst="pentagon">
            <a:avLst/>
          </a:prstGeom>
          <a:solidFill>
            <a:schemeClr val="bg2"/>
          </a:solidFill>
          <a:ln w="57150">
            <a:solidFill>
              <a:srgbClr val="00B0F0"/>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solidFill>
                <a:effectLst>
                  <a:outerShdw dist="38100" dir="2700000" algn="bl" rotWithShape="0">
                    <a:schemeClr val="accent2">
                      <a:lumMod val="40000"/>
                      <a:lumOff val="60000"/>
                    </a:schemeClr>
                  </a:outerShdw>
                </a:effectLst>
                <a:latin typeface="Asimov" panose="020B0000000000000000" pitchFamily="34" charset="0"/>
              </a:rPr>
              <a:t>11</a:t>
            </a:r>
          </a:p>
        </p:txBody>
      </p:sp>
    </p:spTree>
    <p:extLst>
      <p:ext uri="{BB962C8B-B14F-4D97-AF65-F5344CB8AC3E}">
        <p14:creationId xmlns:p14="http://schemas.microsoft.com/office/powerpoint/2010/main" val="4258499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3" y="683051"/>
            <a:ext cx="11608793" cy="166199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Wann kam welcher SF-Film ins Kino?</a:t>
            </a:r>
            <a:endPar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24029"/>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B-6    C-2    D-1    E-3    F-5</a:t>
            </a:r>
            <a:endParaRPr lang="en-US" sz="40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8A311AA8-C0B1-4CAD-90C5-8AAAA535441F}"/>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DA6BF1A-D900-959F-F510-F24391691FC3}"/>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
        <p:nvSpPr>
          <p:cNvPr id="20" name="Textfeld 19">
            <a:extLst>
              <a:ext uri="{FF2B5EF4-FFF2-40B4-BE49-F238E27FC236}">
                <a16:creationId xmlns:a16="http://schemas.microsoft.com/office/drawing/2014/main" id="{12881555-A7F7-ABC4-74C0-0D50C5DB435B}"/>
              </a:ext>
            </a:extLst>
          </p:cNvPr>
          <p:cNvSpPr txBox="1"/>
          <p:nvPr/>
        </p:nvSpPr>
        <p:spPr>
          <a:xfrm flipH="1">
            <a:off x="1343090" y="2243880"/>
            <a:ext cx="1915677" cy="3749296"/>
          </a:xfrm>
          <a:prstGeom prst="rect">
            <a:avLst/>
          </a:prstGeom>
          <a:noFill/>
        </p:spPr>
        <p:txBody>
          <a:bodyPr wrap="square" rtlCol="0">
            <a:spAutoFit/>
          </a:bodyPr>
          <a:lstStyle/>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1951</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1960</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1977</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1982</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1993</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1999</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21" name="Textfeld 20">
            <a:extLst>
              <a:ext uri="{FF2B5EF4-FFF2-40B4-BE49-F238E27FC236}">
                <a16:creationId xmlns:a16="http://schemas.microsoft.com/office/drawing/2014/main" id="{E48C8CF3-E9FD-973B-4CC7-B92FAA261A59}"/>
              </a:ext>
            </a:extLst>
          </p:cNvPr>
          <p:cNvSpPr txBox="1"/>
          <p:nvPr/>
        </p:nvSpPr>
        <p:spPr>
          <a:xfrm flipH="1">
            <a:off x="4571999" y="2243880"/>
            <a:ext cx="7348822" cy="3749296"/>
          </a:xfrm>
          <a:prstGeom prst="rect">
            <a:avLst/>
          </a:prstGeom>
          <a:noFill/>
        </p:spPr>
        <p:txBody>
          <a:bodyPr wrap="square" rtlCol="0">
            <a:spAutoFit/>
          </a:bodyPr>
          <a:lstStyle/>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»Blade Runner«</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»Krieg der Sterne«</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»Jurassic Park«</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Tag, an dem die Erde stillstand«</a:t>
            </a:r>
          </a:p>
          <a:p>
            <a:pPr>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»Matrix«</a:t>
            </a:r>
          </a:p>
          <a:p>
            <a:pPr marL="273050" indent="-273050">
              <a:lnSpc>
                <a:spcPts val="4300"/>
              </a:lnSpc>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Zeitmaschine« </a:t>
            </a:r>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(Regie: George Pal)</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22" name="Rechteck: abgerundete Ecken 21">
            <a:extLst>
              <a:ext uri="{FF2B5EF4-FFF2-40B4-BE49-F238E27FC236}">
                <a16:creationId xmlns:a16="http://schemas.microsoft.com/office/drawing/2014/main" id="{87A0263C-6EFD-1079-2906-7DEE439CB275}"/>
              </a:ext>
            </a:extLst>
          </p:cNvPr>
          <p:cNvSpPr/>
          <p:nvPr/>
        </p:nvSpPr>
        <p:spPr>
          <a:xfrm>
            <a:off x="732254" y="22630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23" name="Rechteck: abgerundete Ecken 22">
            <a:extLst>
              <a:ext uri="{FF2B5EF4-FFF2-40B4-BE49-F238E27FC236}">
                <a16:creationId xmlns:a16="http://schemas.microsoft.com/office/drawing/2014/main" id="{DB1BAF7B-D9E3-EBC7-9687-E530D8D54A31}"/>
              </a:ext>
            </a:extLst>
          </p:cNvPr>
          <p:cNvSpPr/>
          <p:nvPr/>
        </p:nvSpPr>
        <p:spPr>
          <a:xfrm>
            <a:off x="732254" y="28888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4" name="Rechteck: abgerundete Ecken 23">
            <a:extLst>
              <a:ext uri="{FF2B5EF4-FFF2-40B4-BE49-F238E27FC236}">
                <a16:creationId xmlns:a16="http://schemas.microsoft.com/office/drawing/2014/main" id="{CB68326E-AFA0-F242-4C38-F743E3CCB890}"/>
              </a:ext>
            </a:extLst>
          </p:cNvPr>
          <p:cNvSpPr/>
          <p:nvPr/>
        </p:nvSpPr>
        <p:spPr>
          <a:xfrm>
            <a:off x="732254" y="351470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25" name="Rechteck: abgerundete Ecken 24">
            <a:extLst>
              <a:ext uri="{FF2B5EF4-FFF2-40B4-BE49-F238E27FC236}">
                <a16:creationId xmlns:a16="http://schemas.microsoft.com/office/drawing/2014/main" id="{2833CD4A-3E5A-E6DC-71C7-753997A80178}"/>
              </a:ext>
            </a:extLst>
          </p:cNvPr>
          <p:cNvSpPr/>
          <p:nvPr/>
        </p:nvSpPr>
        <p:spPr>
          <a:xfrm>
            <a:off x="732254" y="414051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6" name="Rechteck: abgerundete Ecken 25">
            <a:extLst>
              <a:ext uri="{FF2B5EF4-FFF2-40B4-BE49-F238E27FC236}">
                <a16:creationId xmlns:a16="http://schemas.microsoft.com/office/drawing/2014/main" id="{8D26BD33-89A5-DCBA-A6D6-7C83EFD0BACF}"/>
              </a:ext>
            </a:extLst>
          </p:cNvPr>
          <p:cNvSpPr/>
          <p:nvPr/>
        </p:nvSpPr>
        <p:spPr>
          <a:xfrm>
            <a:off x="3827645" y="227925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7" name="Rechteck: abgerundete Ecken 26">
            <a:extLst>
              <a:ext uri="{FF2B5EF4-FFF2-40B4-BE49-F238E27FC236}">
                <a16:creationId xmlns:a16="http://schemas.microsoft.com/office/drawing/2014/main" id="{619E564C-F0E8-FAA0-CD34-59CCF39051C4}"/>
              </a:ext>
            </a:extLst>
          </p:cNvPr>
          <p:cNvSpPr/>
          <p:nvPr/>
        </p:nvSpPr>
        <p:spPr>
          <a:xfrm>
            <a:off x="3827645" y="290507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8" name="Rechteck: abgerundete Ecken 27">
            <a:extLst>
              <a:ext uri="{FF2B5EF4-FFF2-40B4-BE49-F238E27FC236}">
                <a16:creationId xmlns:a16="http://schemas.microsoft.com/office/drawing/2014/main" id="{B4384D4C-8C21-29D8-9887-8522677E36BA}"/>
              </a:ext>
            </a:extLst>
          </p:cNvPr>
          <p:cNvSpPr/>
          <p:nvPr/>
        </p:nvSpPr>
        <p:spPr>
          <a:xfrm>
            <a:off x="3827645" y="353088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9" name="Rechteck: abgerundete Ecken 28">
            <a:extLst>
              <a:ext uri="{FF2B5EF4-FFF2-40B4-BE49-F238E27FC236}">
                <a16:creationId xmlns:a16="http://schemas.microsoft.com/office/drawing/2014/main" id="{6FAFF3EE-0F11-B687-4872-3E646518C322}"/>
              </a:ext>
            </a:extLst>
          </p:cNvPr>
          <p:cNvSpPr/>
          <p:nvPr/>
        </p:nvSpPr>
        <p:spPr>
          <a:xfrm>
            <a:off x="3827645" y="4156703"/>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
        <p:nvSpPr>
          <p:cNvPr id="30" name="Rechteck: abgerundete Ecken 29">
            <a:extLst>
              <a:ext uri="{FF2B5EF4-FFF2-40B4-BE49-F238E27FC236}">
                <a16:creationId xmlns:a16="http://schemas.microsoft.com/office/drawing/2014/main" id="{C3D7DBE6-4BE3-2AFB-95B9-174172CE25FB}"/>
              </a:ext>
            </a:extLst>
          </p:cNvPr>
          <p:cNvSpPr/>
          <p:nvPr/>
        </p:nvSpPr>
        <p:spPr>
          <a:xfrm>
            <a:off x="738740" y="477929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E</a:t>
            </a:r>
          </a:p>
        </p:txBody>
      </p:sp>
      <p:sp>
        <p:nvSpPr>
          <p:cNvPr id="31" name="Rechteck: abgerundete Ecken 30">
            <a:extLst>
              <a:ext uri="{FF2B5EF4-FFF2-40B4-BE49-F238E27FC236}">
                <a16:creationId xmlns:a16="http://schemas.microsoft.com/office/drawing/2014/main" id="{1665C0B0-7F1C-E1F2-44EA-C54F7BF3C1BC}"/>
              </a:ext>
            </a:extLst>
          </p:cNvPr>
          <p:cNvSpPr/>
          <p:nvPr/>
        </p:nvSpPr>
        <p:spPr>
          <a:xfrm>
            <a:off x="3834131" y="479548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5</a:t>
            </a:r>
          </a:p>
        </p:txBody>
      </p:sp>
      <p:sp>
        <p:nvSpPr>
          <p:cNvPr id="32" name="Rechteck: abgerundete Ecken 31">
            <a:extLst>
              <a:ext uri="{FF2B5EF4-FFF2-40B4-BE49-F238E27FC236}">
                <a16:creationId xmlns:a16="http://schemas.microsoft.com/office/drawing/2014/main" id="{24E9BB43-19E7-1017-132D-E2AE363CE99E}"/>
              </a:ext>
            </a:extLst>
          </p:cNvPr>
          <p:cNvSpPr/>
          <p:nvPr/>
        </p:nvSpPr>
        <p:spPr>
          <a:xfrm>
            <a:off x="735498" y="540835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F</a:t>
            </a:r>
          </a:p>
        </p:txBody>
      </p:sp>
      <p:sp>
        <p:nvSpPr>
          <p:cNvPr id="33" name="Rechteck: abgerundete Ecken 32">
            <a:extLst>
              <a:ext uri="{FF2B5EF4-FFF2-40B4-BE49-F238E27FC236}">
                <a16:creationId xmlns:a16="http://schemas.microsoft.com/office/drawing/2014/main" id="{DCF02644-61BF-1B4F-6314-1A8980F2D88A}"/>
              </a:ext>
            </a:extLst>
          </p:cNvPr>
          <p:cNvSpPr/>
          <p:nvPr/>
        </p:nvSpPr>
        <p:spPr>
          <a:xfrm>
            <a:off x="3830889" y="542454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6</a:t>
            </a:r>
          </a:p>
        </p:txBody>
      </p:sp>
      <p:sp>
        <p:nvSpPr>
          <p:cNvPr id="34" name="Textfeld 33">
            <a:extLst>
              <a:ext uri="{FF2B5EF4-FFF2-40B4-BE49-F238E27FC236}">
                <a16:creationId xmlns:a16="http://schemas.microsoft.com/office/drawing/2014/main" id="{BAC561BB-417D-D6D0-13D7-AFD0F1EA3C6B}"/>
              </a:ext>
            </a:extLst>
          </p:cNvPr>
          <p:cNvSpPr txBox="1"/>
          <p:nvPr/>
        </p:nvSpPr>
        <p:spPr>
          <a:xfrm>
            <a:off x="8549759" y="4598943"/>
            <a:ext cx="3032497" cy="461665"/>
          </a:xfrm>
          <a:prstGeom prst="rect">
            <a:avLst/>
          </a:prstGeom>
          <a:noFill/>
        </p:spPr>
        <p:txBody>
          <a:bodyPr wrap="none" rtlCol="0">
            <a:spAutoFit/>
          </a:bodyPr>
          <a:lstStyle/>
          <a:p>
            <a:r>
              <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(Regie: Robert Wise)</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Tree>
    <p:extLst>
      <p:ext uri="{BB962C8B-B14F-4D97-AF65-F5344CB8AC3E}">
        <p14:creationId xmlns:p14="http://schemas.microsoft.com/office/powerpoint/2010/main" val="3145564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F81E4-BA8D-87E4-F411-070E2E227D4A}"/>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AAE9D8C8-01EB-BACE-49DE-21CC7A3333F8}"/>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Film</a:t>
            </a:r>
          </a:p>
        </p:txBody>
      </p:sp>
      <p:sp>
        <p:nvSpPr>
          <p:cNvPr id="3" name="Textfeld 2">
            <a:extLst>
              <a:ext uri="{FF2B5EF4-FFF2-40B4-BE49-F238E27FC236}">
                <a16:creationId xmlns:a16="http://schemas.microsoft.com/office/drawing/2014/main" id="{4D45EEA8-2B6E-7CA4-1FBF-FD07954062E2}"/>
              </a:ext>
            </a:extLst>
          </p:cNvPr>
          <p:cNvSpPr txBox="1"/>
          <p:nvPr/>
        </p:nvSpPr>
        <p:spPr>
          <a:xfrm flipH="1">
            <a:off x="244223" y="683051"/>
            <a:ext cx="11608793" cy="3385542"/>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An welchem Film aus den 1980er Jahren wirkten die Regisseure Ivan </a:t>
            </a:r>
            <a:r>
              <a:rPr kumimoji="0" lang="de-DE" sz="40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Reitman</a:t>
            </a:r>
            <a: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 (»Ghostbusters«) und Dan </a:t>
            </a:r>
            <a:r>
              <a:rPr kumimoji="0" lang="de-DE" sz="40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O'Bannon</a:t>
            </a:r>
            <a: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 (»Dark Star«) </a:t>
            </a:r>
            <a:b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br>
            <a:r>
              <a:rPr kumimoji="0" lang="de-DE"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sowie die Bands Journey und Black Sabbath mit?</a:t>
            </a:r>
          </a:p>
        </p:txBody>
      </p:sp>
      <p:sp>
        <p:nvSpPr>
          <p:cNvPr id="4" name="Textfeld 3">
            <a:extLst>
              <a:ext uri="{FF2B5EF4-FFF2-40B4-BE49-F238E27FC236}">
                <a16:creationId xmlns:a16="http://schemas.microsoft.com/office/drawing/2014/main" id="{74A13E2F-9019-FF56-54E6-8946DC872A0C}"/>
              </a:ext>
            </a:extLst>
          </p:cNvPr>
          <p:cNvSpPr txBox="1"/>
          <p:nvPr/>
        </p:nvSpPr>
        <p:spPr>
          <a:xfrm flipH="1">
            <a:off x="0" y="5924029"/>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a:t>
            </a:r>
            <a:endParaRPr lang="en-US" sz="40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46D5A97A-EA90-ED44-67FD-FC7049FBA6BA}"/>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2BD6703-0663-CEDD-6F0C-957914F3AEC8}"/>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11</a:t>
            </a:r>
          </a:p>
        </p:txBody>
      </p:sp>
      <p:sp>
        <p:nvSpPr>
          <p:cNvPr id="6" name="Textfeld 5">
            <a:extLst>
              <a:ext uri="{FF2B5EF4-FFF2-40B4-BE49-F238E27FC236}">
                <a16:creationId xmlns:a16="http://schemas.microsoft.com/office/drawing/2014/main" id="{54284256-601C-8204-C518-58601B4D73FF}"/>
              </a:ext>
            </a:extLst>
          </p:cNvPr>
          <p:cNvSpPr txBox="1"/>
          <p:nvPr/>
        </p:nvSpPr>
        <p:spPr>
          <a:xfrm flipH="1">
            <a:off x="1489698" y="4173638"/>
            <a:ext cx="3928608" cy="1554272"/>
          </a:xfrm>
          <a:prstGeom prst="rect">
            <a:avLst/>
          </a:prstGeom>
          <a:noFill/>
        </p:spPr>
        <p:txBody>
          <a:bodyPr wrap="square" rtlCol="0">
            <a:spAutoFit/>
          </a:bodyPr>
          <a:lstStyle/>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Gandahar</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»Akira«</a:t>
            </a:r>
          </a:p>
        </p:txBody>
      </p:sp>
      <p:sp>
        <p:nvSpPr>
          <p:cNvPr id="8" name="Rechteck: abgerundete Ecken 7">
            <a:extLst>
              <a:ext uri="{FF2B5EF4-FFF2-40B4-BE49-F238E27FC236}">
                <a16:creationId xmlns:a16="http://schemas.microsoft.com/office/drawing/2014/main" id="{7A107DA3-A6D6-102B-2C5B-52BA5FF73505}"/>
              </a:ext>
            </a:extLst>
          </p:cNvPr>
          <p:cNvSpPr/>
          <p:nvPr/>
        </p:nvSpPr>
        <p:spPr>
          <a:xfrm>
            <a:off x="791097" y="423511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B7BD2B53-13CE-F714-CE75-ADB2D0EC524F}"/>
              </a:ext>
            </a:extLst>
          </p:cNvPr>
          <p:cNvSpPr/>
          <p:nvPr/>
        </p:nvSpPr>
        <p:spPr>
          <a:xfrm>
            <a:off x="792021" y="510529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0695F7A8-8B79-F20B-5F68-2997ECE0C7BA}"/>
              </a:ext>
            </a:extLst>
          </p:cNvPr>
          <p:cNvSpPr/>
          <p:nvPr/>
        </p:nvSpPr>
        <p:spPr>
          <a:xfrm>
            <a:off x="5753244" y="425456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885D8DD1-3A30-0B4C-B0B5-506821821767}"/>
              </a:ext>
            </a:extLst>
          </p:cNvPr>
          <p:cNvSpPr/>
          <p:nvPr/>
        </p:nvSpPr>
        <p:spPr>
          <a:xfrm>
            <a:off x="5754168" y="510529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380AF5C1-6F2D-8E88-4924-442FBA50203B}"/>
              </a:ext>
            </a:extLst>
          </p:cNvPr>
          <p:cNvSpPr txBox="1"/>
          <p:nvPr/>
        </p:nvSpPr>
        <p:spPr>
          <a:xfrm flipH="1">
            <a:off x="6329239" y="4173638"/>
            <a:ext cx="5781696" cy="1554272"/>
          </a:xfrm>
          <a:prstGeom prst="rect">
            <a:avLst/>
          </a:prstGeom>
          <a:noFill/>
        </p:spPr>
        <p:txBody>
          <a:bodyPr wrap="square" rtlCol="0">
            <a:spAutoFit/>
          </a:bodyPr>
          <a:lstStyle/>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»Heavy Metal«</a:t>
            </a:r>
          </a:p>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»Wenn der Wind weht«</a:t>
            </a:r>
            <a:endPar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Tree>
    <p:extLst>
      <p:ext uri="{BB962C8B-B14F-4D97-AF65-F5344CB8AC3E}">
        <p14:creationId xmlns:p14="http://schemas.microsoft.com/office/powerpoint/2010/main" val="20270136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714566"/>
            <a:ext cx="12192000" cy="363176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Wer sagte: »Wenn in vielen meiner Werke der Schrecken das Thema ist, so behaupte ich,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dass dieser Schrecken nicht aus Deutschland, sondern aus der Seele kommt.«?</a:t>
            </a:r>
            <a:endPar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892951"/>
            <a:ext cx="12191995"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endPar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DF8F2EA7-FB8A-4E08-AB31-35998EE604C1}"/>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B9E2A442-F578-A6D3-3C63-6988BF64A60C}"/>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11" name="Textfeld 10">
            <a:extLst>
              <a:ext uri="{FF2B5EF4-FFF2-40B4-BE49-F238E27FC236}">
                <a16:creationId xmlns:a16="http://schemas.microsoft.com/office/drawing/2014/main" id="{DB84853D-95EE-E926-F850-F0C8CBAA088B}"/>
              </a:ext>
            </a:extLst>
          </p:cNvPr>
          <p:cNvSpPr txBox="1"/>
          <p:nvPr/>
        </p:nvSpPr>
        <p:spPr>
          <a:xfrm flipH="1">
            <a:off x="1639986" y="4329160"/>
            <a:ext cx="3739411"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Gustav Meyrink</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E.T.A. Hoffmann</a:t>
            </a:r>
          </a:p>
        </p:txBody>
      </p:sp>
      <p:sp>
        <p:nvSpPr>
          <p:cNvPr id="12" name="Rechteck: abgerundete Ecken 11">
            <a:extLst>
              <a:ext uri="{FF2B5EF4-FFF2-40B4-BE49-F238E27FC236}">
                <a16:creationId xmlns:a16="http://schemas.microsoft.com/office/drawing/2014/main" id="{323CBD59-88B9-AD46-4D4F-7084C31973BD}"/>
              </a:ext>
            </a:extLst>
          </p:cNvPr>
          <p:cNvSpPr/>
          <p:nvPr/>
        </p:nvSpPr>
        <p:spPr>
          <a:xfrm>
            <a:off x="1012507" y="43924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3" name="Textfeld 12">
            <a:extLst>
              <a:ext uri="{FF2B5EF4-FFF2-40B4-BE49-F238E27FC236}">
                <a16:creationId xmlns:a16="http://schemas.microsoft.com/office/drawing/2014/main" id="{B45ECAA2-D4E5-BD85-06AE-DFC5CFB6A552}"/>
              </a:ext>
            </a:extLst>
          </p:cNvPr>
          <p:cNvSpPr txBox="1"/>
          <p:nvPr/>
        </p:nvSpPr>
        <p:spPr>
          <a:xfrm flipH="1">
            <a:off x="6922851" y="4358600"/>
            <a:ext cx="3835941"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Mary Shelley</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Edgar Allan Poe</a:t>
            </a:r>
          </a:p>
        </p:txBody>
      </p:sp>
      <p:sp>
        <p:nvSpPr>
          <p:cNvPr id="14" name="Rechteck: abgerundete Ecken 13">
            <a:extLst>
              <a:ext uri="{FF2B5EF4-FFF2-40B4-BE49-F238E27FC236}">
                <a16:creationId xmlns:a16="http://schemas.microsoft.com/office/drawing/2014/main" id="{C4B38AFC-854F-9EC5-6375-71E381610BFD}"/>
              </a:ext>
            </a:extLst>
          </p:cNvPr>
          <p:cNvSpPr/>
          <p:nvPr/>
        </p:nvSpPr>
        <p:spPr>
          <a:xfrm>
            <a:off x="1003271" y="515122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5" name="Rechteck: abgerundete Ecken 14">
            <a:extLst>
              <a:ext uri="{FF2B5EF4-FFF2-40B4-BE49-F238E27FC236}">
                <a16:creationId xmlns:a16="http://schemas.microsoft.com/office/drawing/2014/main" id="{41999C68-898A-5F2E-2769-72E5CFA6B6D9}"/>
              </a:ext>
            </a:extLst>
          </p:cNvPr>
          <p:cNvSpPr/>
          <p:nvPr/>
        </p:nvSpPr>
        <p:spPr>
          <a:xfrm>
            <a:off x="6373275" y="444294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6" name="Rechteck: abgerundete Ecken 15">
            <a:extLst>
              <a:ext uri="{FF2B5EF4-FFF2-40B4-BE49-F238E27FC236}">
                <a16:creationId xmlns:a16="http://schemas.microsoft.com/office/drawing/2014/main" id="{5F2B01BA-C631-DFCC-C79A-99DDF6ED7ECB}"/>
              </a:ext>
            </a:extLst>
          </p:cNvPr>
          <p:cNvSpPr/>
          <p:nvPr/>
        </p:nvSpPr>
        <p:spPr>
          <a:xfrm>
            <a:off x="6364039" y="520174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990625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655645"/>
            <a:ext cx="12192000" cy="240065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Wer sagte: » Ich fürchte, dazu bin </a:t>
            </a:r>
            <a:b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ich nicht in der Lage, Dave.«?</a:t>
            </a:r>
            <a:endParaRPr lang="da-DK" sz="48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3" y="5196007"/>
            <a:ext cx="12192001" cy="1600438"/>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a:t>
            </a:r>
            <a:endPar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Hal 9000 in »2001 – Odyssee im Weltraum«</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A91924A5-DA9F-4528-893F-F808D55260A7}"/>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7B1A5DC-F0D2-8B7C-9FD2-3AEE3DF9DD56}"/>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13" name="Textfeld 12">
            <a:extLst>
              <a:ext uri="{FF2B5EF4-FFF2-40B4-BE49-F238E27FC236}">
                <a16:creationId xmlns:a16="http://schemas.microsoft.com/office/drawing/2014/main" id="{4541D81D-22C3-5D09-AD38-A111564B4B6E}"/>
              </a:ext>
            </a:extLst>
          </p:cNvPr>
          <p:cNvSpPr txBox="1"/>
          <p:nvPr/>
        </p:nvSpPr>
        <p:spPr>
          <a:xfrm flipH="1">
            <a:off x="730937" y="3205182"/>
            <a:ext cx="4852740"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Hal 9000 in »2001«</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Einbug in »Pantopia«</a:t>
            </a:r>
          </a:p>
        </p:txBody>
      </p:sp>
      <p:sp>
        <p:nvSpPr>
          <p:cNvPr id="14" name="Rechteck: abgerundete Ecken 13">
            <a:extLst>
              <a:ext uri="{FF2B5EF4-FFF2-40B4-BE49-F238E27FC236}">
                <a16:creationId xmlns:a16="http://schemas.microsoft.com/office/drawing/2014/main" id="{0E737038-09F5-BE8A-D36C-84B8E3922364}"/>
              </a:ext>
            </a:extLst>
          </p:cNvPr>
          <p:cNvSpPr/>
          <p:nvPr/>
        </p:nvSpPr>
        <p:spPr>
          <a:xfrm>
            <a:off x="103458" y="32139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5" name="Textfeld 14">
            <a:extLst>
              <a:ext uri="{FF2B5EF4-FFF2-40B4-BE49-F238E27FC236}">
                <a16:creationId xmlns:a16="http://schemas.microsoft.com/office/drawing/2014/main" id="{63AF939C-892E-80E6-0CBA-C8677A9F6E4B}"/>
              </a:ext>
            </a:extLst>
          </p:cNvPr>
          <p:cNvSpPr txBox="1"/>
          <p:nvPr/>
        </p:nvSpPr>
        <p:spPr>
          <a:xfrm flipH="1">
            <a:off x="6070708" y="3205182"/>
            <a:ext cx="6341786" cy="1431161"/>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H.A.R.L.I.E. in »Ich bin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Harlie</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Betriebssystem in »Her« </a:t>
            </a:r>
          </a:p>
        </p:txBody>
      </p:sp>
      <p:sp>
        <p:nvSpPr>
          <p:cNvPr id="16" name="Rechteck: abgerundete Ecken 15">
            <a:extLst>
              <a:ext uri="{FF2B5EF4-FFF2-40B4-BE49-F238E27FC236}">
                <a16:creationId xmlns:a16="http://schemas.microsoft.com/office/drawing/2014/main" id="{3C6D39BE-57B2-AC25-9815-8A5FD9F5BE75}"/>
              </a:ext>
            </a:extLst>
          </p:cNvPr>
          <p:cNvSpPr/>
          <p:nvPr/>
        </p:nvSpPr>
        <p:spPr>
          <a:xfrm>
            <a:off x="94222" y="403215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7" name="Rechteck: abgerundete Ecken 16">
            <a:extLst>
              <a:ext uri="{FF2B5EF4-FFF2-40B4-BE49-F238E27FC236}">
                <a16:creationId xmlns:a16="http://schemas.microsoft.com/office/drawing/2014/main" id="{DE6E06C6-8CCF-0B68-436F-6F2EB84F7A84}"/>
              </a:ext>
            </a:extLst>
          </p:cNvPr>
          <p:cNvSpPr/>
          <p:nvPr/>
        </p:nvSpPr>
        <p:spPr>
          <a:xfrm>
            <a:off x="5484546" y="324417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8" name="Rechteck: abgerundete Ecken 17">
            <a:extLst>
              <a:ext uri="{FF2B5EF4-FFF2-40B4-BE49-F238E27FC236}">
                <a16:creationId xmlns:a16="http://schemas.microsoft.com/office/drawing/2014/main" id="{88AA2417-F2DB-2811-8B30-0D9DED52CBC1}"/>
              </a:ext>
            </a:extLst>
          </p:cNvPr>
          <p:cNvSpPr/>
          <p:nvPr/>
        </p:nvSpPr>
        <p:spPr>
          <a:xfrm>
            <a:off x="5475310" y="403215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960762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821160"/>
            <a:ext cx="12191999"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welcher Folge der Originalserie sagt Captain Kirk den berühmten Satz: »Beam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me</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up, Scotty«?</a:t>
            </a:r>
            <a:endParaRPr lang="da-DK"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9730" y="4878989"/>
            <a:ext cx="12192000" cy="189795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endPar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a:p>
            <a:pPr algn="ct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Dieser Satz wurde so nie in der Serie gesagt. Kirk sagte Sätze wie »Scotty, beam </a:t>
            </a:r>
            <a:r>
              <a:rPr lang="de-DE" sz="32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us</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up«, aber niemals die exakte Kult-Phrase.</a:t>
            </a:r>
            <a:endParaRPr lang="de-DE" sz="28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97B5AAF8-A2A6-4B25-AAB2-C7DD9ABD7A86}"/>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086A5846-FDB6-C4CB-C3E2-AAA8FEA71727}"/>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6" name="Textfeld 5">
            <a:extLst>
              <a:ext uri="{FF2B5EF4-FFF2-40B4-BE49-F238E27FC236}">
                <a16:creationId xmlns:a16="http://schemas.microsoft.com/office/drawing/2014/main" id="{FDE22E03-52F2-68A1-1F40-2C5BBA06935A}"/>
              </a:ext>
            </a:extLst>
          </p:cNvPr>
          <p:cNvSpPr txBox="1"/>
          <p:nvPr/>
        </p:nvSpPr>
        <p:spPr>
          <a:xfrm flipH="1">
            <a:off x="692026" y="3129309"/>
            <a:ext cx="5319020" cy="1646605"/>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der Pilotfolge </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Käfig«</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keiner Folge</a:t>
            </a:r>
          </a:p>
        </p:txBody>
      </p:sp>
      <p:sp>
        <p:nvSpPr>
          <p:cNvPr id="8" name="Rechteck: abgerundete Ecken 7">
            <a:extLst>
              <a:ext uri="{FF2B5EF4-FFF2-40B4-BE49-F238E27FC236}">
                <a16:creationId xmlns:a16="http://schemas.microsoft.com/office/drawing/2014/main" id="{BE52D658-5ED3-173E-4019-0EB81ACE27C8}"/>
              </a:ext>
            </a:extLst>
          </p:cNvPr>
          <p:cNvSpPr/>
          <p:nvPr/>
        </p:nvSpPr>
        <p:spPr>
          <a:xfrm>
            <a:off x="64547" y="32256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69015805-BD11-3288-CC92-C862A6D53980}"/>
              </a:ext>
            </a:extLst>
          </p:cNvPr>
          <p:cNvSpPr txBox="1"/>
          <p:nvPr/>
        </p:nvSpPr>
        <p:spPr>
          <a:xfrm flipH="1">
            <a:off x="4416990" y="3137996"/>
            <a:ext cx="7830126" cy="1646605"/>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der zweiten Folge »Wo noch nie ein Mensch zuvor gewesen ist«</a:t>
            </a:r>
          </a:p>
          <a:p>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der letzten Folge »Gefährlicher Tausch« </a:t>
            </a:r>
          </a:p>
        </p:txBody>
      </p:sp>
      <p:sp>
        <p:nvSpPr>
          <p:cNvPr id="10" name="Rechteck: abgerundete Ecken 9">
            <a:extLst>
              <a:ext uri="{FF2B5EF4-FFF2-40B4-BE49-F238E27FC236}">
                <a16:creationId xmlns:a16="http://schemas.microsoft.com/office/drawing/2014/main" id="{7C26977F-C68F-1DCB-F680-9CC78DFE50C5}"/>
              </a:ext>
            </a:extLst>
          </p:cNvPr>
          <p:cNvSpPr/>
          <p:nvPr/>
        </p:nvSpPr>
        <p:spPr>
          <a:xfrm>
            <a:off x="55311" y="420818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911CDD32-D899-2601-C1DB-F44718405D74}"/>
              </a:ext>
            </a:extLst>
          </p:cNvPr>
          <p:cNvSpPr/>
          <p:nvPr/>
        </p:nvSpPr>
        <p:spPr>
          <a:xfrm>
            <a:off x="3830830" y="32253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CBA2DC0E-9C66-BFF8-EA22-C4603C9A6F9C}"/>
              </a:ext>
            </a:extLst>
          </p:cNvPr>
          <p:cNvSpPr/>
          <p:nvPr/>
        </p:nvSpPr>
        <p:spPr>
          <a:xfrm>
            <a:off x="3821594" y="420818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929472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63784"/>
            <a:ext cx="12191999"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Dystopie beginnt mit: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»Es war ein strahlend kalter Tag im April,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und die Uhren schlugen dreizehn«?</a:t>
            </a:r>
          </a:p>
        </p:txBody>
      </p:sp>
      <p:sp>
        <p:nvSpPr>
          <p:cNvPr id="7" name="Interaktive Schaltfläche: Zurückkehren 6">
            <a:hlinkClick r:id="rId2" action="ppaction://hlinksldjump" highlightClick="1"/>
            <a:extLst>
              <a:ext uri="{FF2B5EF4-FFF2-40B4-BE49-F238E27FC236}">
                <a16:creationId xmlns:a16="http://schemas.microsoft.com/office/drawing/2014/main" id="{93DAD4AA-1008-4EF3-AE72-DD65B71B81A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0EC10268-46AF-C95F-B121-58DB051D759A}"/>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6" name="Textfeld 5">
            <a:extLst>
              <a:ext uri="{FF2B5EF4-FFF2-40B4-BE49-F238E27FC236}">
                <a16:creationId xmlns:a16="http://schemas.microsoft.com/office/drawing/2014/main" id="{E665069F-60F4-D079-5BF8-E1DBBF4DFA6F}"/>
              </a:ext>
            </a:extLst>
          </p:cNvPr>
          <p:cNvSpPr txBox="1"/>
          <p:nvPr/>
        </p:nvSpPr>
        <p:spPr>
          <a:xfrm flipH="1">
            <a:off x="1" y="5934670"/>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en-US"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a:t>
            </a:r>
            <a:endParaRPr lang="en-US"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Textfeld 7">
            <a:extLst>
              <a:ext uri="{FF2B5EF4-FFF2-40B4-BE49-F238E27FC236}">
                <a16:creationId xmlns:a16="http://schemas.microsoft.com/office/drawing/2014/main" id="{7AD349E3-A2B1-16F0-EA86-D650E33726B0}"/>
              </a:ext>
            </a:extLst>
          </p:cNvPr>
          <p:cNvSpPr txBox="1"/>
          <p:nvPr/>
        </p:nvSpPr>
        <p:spPr>
          <a:xfrm flipH="1">
            <a:off x="847670" y="3861642"/>
            <a:ext cx="5109207" cy="1554272"/>
          </a:xfrm>
          <a:prstGeom prst="rect">
            <a:avLst/>
          </a:prstGeom>
          <a:noFill/>
        </p:spPr>
        <p:txBody>
          <a:bodyPr wrap="square" rtlCol="0">
            <a:spAutoFit/>
          </a:bodyPr>
          <a:lstStyle/>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»1984«</a:t>
            </a:r>
          </a:p>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»Schöne neue Welt«</a:t>
            </a:r>
          </a:p>
        </p:txBody>
      </p:sp>
      <p:sp>
        <p:nvSpPr>
          <p:cNvPr id="9" name="Rechteck: abgerundete Ecken 8">
            <a:extLst>
              <a:ext uri="{FF2B5EF4-FFF2-40B4-BE49-F238E27FC236}">
                <a16:creationId xmlns:a16="http://schemas.microsoft.com/office/drawing/2014/main" id="{645544BF-9036-6376-2A95-08D766937A92}"/>
              </a:ext>
            </a:extLst>
          </p:cNvPr>
          <p:cNvSpPr/>
          <p:nvPr/>
        </p:nvSpPr>
        <p:spPr>
          <a:xfrm>
            <a:off x="220190" y="397504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Textfeld 9">
            <a:extLst>
              <a:ext uri="{FF2B5EF4-FFF2-40B4-BE49-F238E27FC236}">
                <a16:creationId xmlns:a16="http://schemas.microsoft.com/office/drawing/2014/main" id="{C2048D17-E0B0-ED2B-8B43-9EC74D191FD0}"/>
              </a:ext>
            </a:extLst>
          </p:cNvPr>
          <p:cNvSpPr txBox="1"/>
          <p:nvPr/>
        </p:nvSpPr>
        <p:spPr>
          <a:xfrm flipH="1">
            <a:off x="7101840" y="3861642"/>
            <a:ext cx="4913742" cy="1554272"/>
          </a:xfrm>
          <a:prstGeom prst="rect">
            <a:avLst/>
          </a:prstGeom>
          <a:noFill/>
        </p:spPr>
        <p:txBody>
          <a:bodyPr wrap="square" rtlCol="0">
            <a:spAutoFit/>
          </a:bodyPr>
          <a:lstStyle/>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»Fahrenheit 451«</a:t>
            </a:r>
          </a:p>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»Wir«</a:t>
            </a:r>
          </a:p>
        </p:txBody>
      </p:sp>
      <p:sp>
        <p:nvSpPr>
          <p:cNvPr id="11" name="Rechteck: abgerundete Ecken 10">
            <a:extLst>
              <a:ext uri="{FF2B5EF4-FFF2-40B4-BE49-F238E27FC236}">
                <a16:creationId xmlns:a16="http://schemas.microsoft.com/office/drawing/2014/main" id="{1E772F74-680C-5D0D-18D5-D2B979CFB82D}"/>
              </a:ext>
            </a:extLst>
          </p:cNvPr>
          <p:cNvSpPr/>
          <p:nvPr/>
        </p:nvSpPr>
        <p:spPr>
          <a:xfrm>
            <a:off x="210954" y="48216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94302968-BF01-94BE-810B-B81C4BF9D91A}"/>
              </a:ext>
            </a:extLst>
          </p:cNvPr>
          <p:cNvSpPr/>
          <p:nvPr/>
        </p:nvSpPr>
        <p:spPr>
          <a:xfrm>
            <a:off x="6515678" y="397504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3" name="Rechteck: abgerundete Ecken 12">
            <a:extLst>
              <a:ext uri="{FF2B5EF4-FFF2-40B4-BE49-F238E27FC236}">
                <a16:creationId xmlns:a16="http://schemas.microsoft.com/office/drawing/2014/main" id="{913C0F52-CBAA-0397-0092-AB35131EB9AE}"/>
              </a:ext>
            </a:extLst>
          </p:cNvPr>
          <p:cNvSpPr/>
          <p:nvPr/>
        </p:nvSpPr>
        <p:spPr>
          <a:xfrm>
            <a:off x="6506442" y="48216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4919352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689491"/>
            <a:ext cx="12192000" cy="276998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H.G.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Oesterheld</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wirkte 1957 an welchem bahnbrechenden Werk mit, dass international erst später große Aufmerksamkeit bekam?</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 y="4657524"/>
            <a:ext cx="12192001" cy="2154436"/>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a:t>
            </a:r>
            <a:endPar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a:p>
            <a:pPr algn="ct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dt. Titel: »Der ewige Reisende« </a:t>
            </a:r>
            <a:b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(argentinische SF-Graphic Novel von </a:t>
            </a:r>
            <a:r>
              <a:rPr lang="de-DE" sz="36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Oesterheld</a:t>
            </a: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 López)</a:t>
            </a:r>
            <a:endParaRPr lang="de-DE"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6B2663AE-AB41-471B-A64D-4C519921CA9A}"/>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91A6C789-9A65-E5B2-80D1-01851CBD2B2D}"/>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16" name="Textfeld 15">
            <a:extLst>
              <a:ext uri="{FF2B5EF4-FFF2-40B4-BE49-F238E27FC236}">
                <a16:creationId xmlns:a16="http://schemas.microsoft.com/office/drawing/2014/main" id="{061AE15E-F34C-7903-D12F-DC1A24076AF7}"/>
              </a:ext>
            </a:extLst>
          </p:cNvPr>
          <p:cNvSpPr txBox="1"/>
          <p:nvPr/>
        </p:nvSpPr>
        <p:spPr>
          <a:xfrm flipH="1">
            <a:off x="896310" y="3472533"/>
            <a:ext cx="5109207"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»El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Eternauta</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Steins;Gate</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17" name="Rechteck: abgerundete Ecken 16">
            <a:extLst>
              <a:ext uri="{FF2B5EF4-FFF2-40B4-BE49-F238E27FC236}">
                <a16:creationId xmlns:a16="http://schemas.microsoft.com/office/drawing/2014/main" id="{7D121D72-E15E-F7F6-D4CD-B8075EF38A0C}"/>
              </a:ext>
            </a:extLst>
          </p:cNvPr>
          <p:cNvSpPr/>
          <p:nvPr/>
        </p:nvSpPr>
        <p:spPr>
          <a:xfrm>
            <a:off x="268830" y="353730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8" name="Textfeld 17">
            <a:extLst>
              <a:ext uri="{FF2B5EF4-FFF2-40B4-BE49-F238E27FC236}">
                <a16:creationId xmlns:a16="http://schemas.microsoft.com/office/drawing/2014/main" id="{32400D8F-9E53-B53E-FAB3-E24142C26474}"/>
              </a:ext>
            </a:extLst>
          </p:cNvPr>
          <p:cNvSpPr txBox="1"/>
          <p:nvPr/>
        </p:nvSpPr>
        <p:spPr>
          <a:xfrm flipH="1">
            <a:off x="5944247" y="3472533"/>
            <a:ext cx="6273690" cy="1277273"/>
          </a:xfrm>
          <a:prstGeom prst="rect">
            <a:avLst/>
          </a:prstGeom>
          <a:noFill/>
        </p:spPr>
        <p:txBody>
          <a:bodyPr wrap="square" rtlCol="0">
            <a:spAutoFit/>
          </a:bodyPr>
          <a:lstStyle/>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»The Time Tunnel«</a:t>
            </a:r>
          </a:p>
          <a:p>
            <a:pPr>
              <a:spcAft>
                <a:spcPts val="6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Une</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douzaine</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de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singes</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19" name="Rechteck: abgerundete Ecken 18">
            <a:extLst>
              <a:ext uri="{FF2B5EF4-FFF2-40B4-BE49-F238E27FC236}">
                <a16:creationId xmlns:a16="http://schemas.microsoft.com/office/drawing/2014/main" id="{CD632F9C-4308-6152-A908-55D7B05972B5}"/>
              </a:ext>
            </a:extLst>
          </p:cNvPr>
          <p:cNvSpPr/>
          <p:nvPr/>
        </p:nvSpPr>
        <p:spPr>
          <a:xfrm>
            <a:off x="259594" y="419909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20" name="Rechteck: abgerundete Ecken 19">
            <a:extLst>
              <a:ext uri="{FF2B5EF4-FFF2-40B4-BE49-F238E27FC236}">
                <a16:creationId xmlns:a16="http://schemas.microsoft.com/office/drawing/2014/main" id="{82FD33D5-FAB1-235E-ACD5-EF0C42AD3581}"/>
              </a:ext>
            </a:extLst>
          </p:cNvPr>
          <p:cNvSpPr/>
          <p:nvPr/>
        </p:nvSpPr>
        <p:spPr>
          <a:xfrm>
            <a:off x="5358085" y="353730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1" name="Rechteck: abgerundete Ecken 20">
            <a:extLst>
              <a:ext uri="{FF2B5EF4-FFF2-40B4-BE49-F238E27FC236}">
                <a16:creationId xmlns:a16="http://schemas.microsoft.com/office/drawing/2014/main" id="{F609999A-6312-A24E-D268-4B699E4A9E56}"/>
              </a:ext>
            </a:extLst>
          </p:cNvPr>
          <p:cNvSpPr/>
          <p:nvPr/>
        </p:nvSpPr>
        <p:spPr>
          <a:xfrm>
            <a:off x="5348849" y="419909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4666487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4" y="601278"/>
            <a:ext cx="12192001"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Aus »Star Wars« wurde mehr als nur das Zitat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»Ich bin dein Vater« bekannt. Wer sagte was?</a:t>
            </a:r>
            <a:endParaRPr lang="de-DE" sz="2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91601" y="5947564"/>
            <a:ext cx="11608793"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B-1  C-2   D-3</a:t>
            </a:r>
            <a:endParaRPr lang="de-DE" sz="2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16CCAE7B-6B52-4C32-AB60-AF79C1714C0D}"/>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10" name="Fünfeck 9">
            <a:extLst>
              <a:ext uri="{FF2B5EF4-FFF2-40B4-BE49-F238E27FC236}">
                <a16:creationId xmlns:a16="http://schemas.microsoft.com/office/drawing/2014/main" id="{49C7C3A5-2D01-0E26-45A6-E873910F61F6}"/>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5" name="Textfeld 4">
            <a:extLst>
              <a:ext uri="{FF2B5EF4-FFF2-40B4-BE49-F238E27FC236}">
                <a16:creationId xmlns:a16="http://schemas.microsoft.com/office/drawing/2014/main" id="{C6D2A52A-2678-8EF9-459A-0C33C6440C30}"/>
              </a:ext>
            </a:extLst>
          </p:cNvPr>
          <p:cNvSpPr txBox="1"/>
          <p:nvPr/>
        </p:nvSpPr>
        <p:spPr>
          <a:xfrm flipH="1">
            <a:off x="874140" y="3112393"/>
            <a:ext cx="3454019" cy="2831544"/>
          </a:xfrm>
          <a:prstGeom prst="rect">
            <a:avLst/>
          </a:prstGeom>
          <a:noFill/>
        </p:spPr>
        <p:txBody>
          <a:bodyPr wrap="square" rtlCol="0">
            <a:spAutoFit/>
          </a:bodyPr>
          <a:lstStyle/>
          <a:p>
            <a:pPr>
              <a:spcAft>
                <a:spcPts val="20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Leia Organa</a:t>
            </a:r>
          </a:p>
          <a:p>
            <a:pPr>
              <a:spcAft>
                <a:spcPts val="20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Han Solo</a:t>
            </a:r>
            <a:endParaRPr lang="de-DE" sz="32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20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Yoda</a:t>
            </a:r>
          </a:p>
          <a:p>
            <a:pPr>
              <a:spcAft>
                <a:spcPts val="20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Luke Skywalker</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09C93494-E73B-5687-2686-421AB6E1F6C3}"/>
              </a:ext>
            </a:extLst>
          </p:cNvPr>
          <p:cNvSpPr txBox="1"/>
          <p:nvPr/>
        </p:nvSpPr>
        <p:spPr>
          <a:xfrm flipH="1">
            <a:off x="5009744" y="3036303"/>
            <a:ext cx="7182253" cy="3079241"/>
          </a:xfrm>
          <a:prstGeom prst="rect">
            <a:avLst/>
          </a:prstGeom>
          <a:noFill/>
        </p:spPr>
        <p:txBody>
          <a:bodyPr wrap="square" rtlCol="0">
            <a:spAutoFit/>
          </a:bodyPr>
          <a:lstStyle/>
          <a:p>
            <a:pPr marL="273050" indent="-273050">
              <a:lnSpc>
                <a:spcPts val="2800"/>
              </a:lnSpc>
              <a:spcAft>
                <a:spcPts val="12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Schiff machte den Kessel-Flug in weniger als 12 Parsec«</a:t>
            </a:r>
          </a:p>
          <a:p>
            <a:pPr marL="273050" indent="-273050">
              <a:lnSpc>
                <a:spcPts val="2800"/>
              </a:lnSpc>
              <a:spcAft>
                <a:spcPts val="12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»Tue es oder tue es nicht. Es gibt kein Versuchen«</a:t>
            </a:r>
          </a:p>
          <a:p>
            <a:pPr>
              <a:lnSpc>
                <a:spcPts val="2800"/>
              </a:lnSpc>
              <a:spcAft>
                <a:spcPts val="12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Macht ist stark in meiner Familie«</a:t>
            </a:r>
          </a:p>
          <a:p>
            <a:pPr marL="273050" indent="-273050">
              <a:lnSpc>
                <a:spcPts val="2800"/>
              </a:lnSpc>
              <a:spcAft>
                <a:spcPts val="12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 lasse ich mich lieber von einem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Wookiee</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küssen!«</a:t>
            </a:r>
          </a:p>
        </p:txBody>
      </p:sp>
      <p:sp>
        <p:nvSpPr>
          <p:cNvPr id="8" name="Rechteck: abgerundete Ecken 7">
            <a:extLst>
              <a:ext uri="{FF2B5EF4-FFF2-40B4-BE49-F238E27FC236}">
                <a16:creationId xmlns:a16="http://schemas.microsoft.com/office/drawing/2014/main" id="{65044A0D-EC73-28C4-B42A-EEA9E868D9B6}"/>
              </a:ext>
            </a:extLst>
          </p:cNvPr>
          <p:cNvSpPr/>
          <p:nvPr/>
        </p:nvSpPr>
        <p:spPr>
          <a:xfrm>
            <a:off x="253146" y="313934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B01C9784-A53C-9358-03AF-FB70E10868B5}"/>
              </a:ext>
            </a:extLst>
          </p:cNvPr>
          <p:cNvSpPr/>
          <p:nvPr/>
        </p:nvSpPr>
        <p:spPr>
          <a:xfrm>
            <a:off x="253146" y="388009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D46A6278-5542-35AE-F2A9-7FE1CB62D017}"/>
              </a:ext>
            </a:extLst>
          </p:cNvPr>
          <p:cNvSpPr/>
          <p:nvPr/>
        </p:nvSpPr>
        <p:spPr>
          <a:xfrm>
            <a:off x="253146" y="462085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6D50E24E-3843-A47A-575F-FAA6AE7E55A7}"/>
              </a:ext>
            </a:extLst>
          </p:cNvPr>
          <p:cNvSpPr/>
          <p:nvPr/>
        </p:nvSpPr>
        <p:spPr>
          <a:xfrm>
            <a:off x="253146" y="5361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B0E00939-EEDF-66D3-220E-849D3EEFBA00}"/>
              </a:ext>
            </a:extLst>
          </p:cNvPr>
          <p:cNvSpPr/>
          <p:nvPr/>
        </p:nvSpPr>
        <p:spPr>
          <a:xfrm>
            <a:off x="4281670" y="3139345"/>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4" name="Rechteck: abgerundete Ecken 13">
            <a:extLst>
              <a:ext uri="{FF2B5EF4-FFF2-40B4-BE49-F238E27FC236}">
                <a16:creationId xmlns:a16="http://schemas.microsoft.com/office/drawing/2014/main" id="{1C9329FC-1205-6112-A7BC-8D973BB9F3FF}"/>
              </a:ext>
            </a:extLst>
          </p:cNvPr>
          <p:cNvSpPr/>
          <p:nvPr/>
        </p:nvSpPr>
        <p:spPr>
          <a:xfrm>
            <a:off x="4281670" y="3964409"/>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5" name="Rechteck: abgerundete Ecken 14">
            <a:extLst>
              <a:ext uri="{FF2B5EF4-FFF2-40B4-BE49-F238E27FC236}">
                <a16:creationId xmlns:a16="http://schemas.microsoft.com/office/drawing/2014/main" id="{62D2EB12-68C1-4266-A308-7D43EBBA0674}"/>
              </a:ext>
            </a:extLst>
          </p:cNvPr>
          <p:cNvSpPr/>
          <p:nvPr/>
        </p:nvSpPr>
        <p:spPr>
          <a:xfrm>
            <a:off x="4281670" y="4692191"/>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6" name="Rechteck: abgerundete Ecken 15">
            <a:extLst>
              <a:ext uri="{FF2B5EF4-FFF2-40B4-BE49-F238E27FC236}">
                <a16:creationId xmlns:a16="http://schemas.microsoft.com/office/drawing/2014/main" id="{07DDF6FB-FB5B-706A-C349-87865F708E22}"/>
              </a:ext>
            </a:extLst>
          </p:cNvPr>
          <p:cNvSpPr/>
          <p:nvPr/>
        </p:nvSpPr>
        <p:spPr>
          <a:xfrm>
            <a:off x="4281670" y="5361605"/>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29567479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52900"/>
            <a:ext cx="12122870"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Manchmal reicht ein einziger Begriff, um eine SF-Serie zu identifizieren. Ordne zu:</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59525"/>
            <a:ext cx="12192001"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A-3   B-4   C-2   D-1   </a:t>
            </a:r>
            <a:endPar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AC15978B-AD4D-4EA7-B373-D6BCCC68E8E8}"/>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947F0733-6896-7E6C-5EC6-EB5F65CCE1BF}"/>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6" name="Textfeld 5">
            <a:extLst>
              <a:ext uri="{FF2B5EF4-FFF2-40B4-BE49-F238E27FC236}">
                <a16:creationId xmlns:a16="http://schemas.microsoft.com/office/drawing/2014/main" id="{89322AF9-2FD8-9A79-7597-D28746A3602E}"/>
              </a:ext>
            </a:extLst>
          </p:cNvPr>
          <p:cNvSpPr txBox="1"/>
          <p:nvPr/>
        </p:nvSpPr>
        <p:spPr>
          <a:xfrm flipH="1">
            <a:off x="6895518" y="2856087"/>
            <a:ext cx="5315006" cy="3077766"/>
          </a:xfrm>
          <a:prstGeom prst="rect">
            <a:avLst/>
          </a:prstGeom>
          <a:noFill/>
        </p:spPr>
        <p:txBody>
          <a:bodyPr wrap="square" rtlCol="0">
            <a:spAutoFit/>
          </a:bodyPr>
          <a:lstStyle/>
          <a:p>
            <a:pPr>
              <a:spcAft>
                <a:spcPts val="20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»Perry Rhodan«</a:t>
            </a:r>
          </a:p>
          <a:p>
            <a:pPr>
              <a:spcAft>
                <a:spcPts val="20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Trek«</a:t>
            </a:r>
            <a:endParaRPr lang="de-DE" sz="36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spcAft>
                <a:spcPts val="20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»Dune«</a:t>
            </a:r>
          </a:p>
          <a:p>
            <a:pPr>
              <a:spcAft>
                <a:spcPts val="20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Wars«</a:t>
            </a:r>
            <a:endParaRPr lang="de-DE" sz="2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Textfeld 7">
            <a:extLst>
              <a:ext uri="{FF2B5EF4-FFF2-40B4-BE49-F238E27FC236}">
                <a16:creationId xmlns:a16="http://schemas.microsoft.com/office/drawing/2014/main" id="{E4CCC430-F046-2404-42D2-171993D10E4A}"/>
              </a:ext>
            </a:extLst>
          </p:cNvPr>
          <p:cNvSpPr txBox="1"/>
          <p:nvPr/>
        </p:nvSpPr>
        <p:spPr>
          <a:xfrm flipH="1">
            <a:off x="847669" y="2851183"/>
            <a:ext cx="5106090" cy="3077766"/>
          </a:xfrm>
          <a:prstGeom prst="rect">
            <a:avLst/>
          </a:prstGeom>
          <a:noFill/>
        </p:spPr>
        <p:txBody>
          <a:bodyPr wrap="square" rtlCol="0">
            <a:spAutoFit/>
          </a:bodyPr>
          <a:lstStyle/>
          <a:p>
            <a:pPr>
              <a:spcAft>
                <a:spcPts val="20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Bene Gesserit</a:t>
            </a:r>
          </a:p>
          <a:p>
            <a:pPr>
              <a:spcAft>
                <a:spcPts val="20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Jedi</a:t>
            </a:r>
          </a:p>
          <a:p>
            <a:pPr>
              <a:spcAft>
                <a:spcPts val="20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Borg</a:t>
            </a:r>
          </a:p>
          <a:p>
            <a:pPr>
              <a:spcAft>
                <a:spcPts val="20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Mausbiber</a:t>
            </a:r>
          </a:p>
        </p:txBody>
      </p:sp>
      <p:sp>
        <p:nvSpPr>
          <p:cNvPr id="9" name="Rechteck: abgerundete Ecken 8">
            <a:extLst>
              <a:ext uri="{FF2B5EF4-FFF2-40B4-BE49-F238E27FC236}">
                <a16:creationId xmlns:a16="http://schemas.microsoft.com/office/drawing/2014/main" id="{585716E2-748F-91DF-74BF-9C419278B75A}"/>
              </a:ext>
            </a:extLst>
          </p:cNvPr>
          <p:cNvSpPr/>
          <p:nvPr/>
        </p:nvSpPr>
        <p:spPr>
          <a:xfrm>
            <a:off x="253146" y="292601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0" name="Rechteck: abgerundete Ecken 9">
            <a:extLst>
              <a:ext uri="{FF2B5EF4-FFF2-40B4-BE49-F238E27FC236}">
                <a16:creationId xmlns:a16="http://schemas.microsoft.com/office/drawing/2014/main" id="{83126055-8E10-3A5E-C14E-7A587DF54C4E}"/>
              </a:ext>
            </a:extLst>
          </p:cNvPr>
          <p:cNvSpPr/>
          <p:nvPr/>
        </p:nvSpPr>
        <p:spPr>
          <a:xfrm>
            <a:off x="253146" y="372793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EFDE3333-BC82-6AA6-F4F3-461574EDCFAC}"/>
              </a:ext>
            </a:extLst>
          </p:cNvPr>
          <p:cNvSpPr/>
          <p:nvPr/>
        </p:nvSpPr>
        <p:spPr>
          <a:xfrm>
            <a:off x="253146" y="452986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2" name="Rechteck: abgerundete Ecken 11">
            <a:extLst>
              <a:ext uri="{FF2B5EF4-FFF2-40B4-BE49-F238E27FC236}">
                <a16:creationId xmlns:a16="http://schemas.microsoft.com/office/drawing/2014/main" id="{26BA7CD5-F4EA-CA12-B4B7-3CC121E29FE6}"/>
              </a:ext>
            </a:extLst>
          </p:cNvPr>
          <p:cNvSpPr/>
          <p:nvPr/>
        </p:nvSpPr>
        <p:spPr>
          <a:xfrm>
            <a:off x="253146" y="533178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Rechteck: abgerundete Ecken 12">
            <a:extLst>
              <a:ext uri="{FF2B5EF4-FFF2-40B4-BE49-F238E27FC236}">
                <a16:creationId xmlns:a16="http://schemas.microsoft.com/office/drawing/2014/main" id="{AA5D3639-1953-388D-0F22-1B69051C343E}"/>
              </a:ext>
            </a:extLst>
          </p:cNvPr>
          <p:cNvSpPr/>
          <p:nvPr/>
        </p:nvSpPr>
        <p:spPr>
          <a:xfrm>
            <a:off x="6177279" y="2926016"/>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14" name="Rechteck: abgerundete Ecken 13">
            <a:extLst>
              <a:ext uri="{FF2B5EF4-FFF2-40B4-BE49-F238E27FC236}">
                <a16:creationId xmlns:a16="http://schemas.microsoft.com/office/drawing/2014/main" id="{34769E89-96A1-8857-B7DA-F0684BF21597}"/>
              </a:ext>
            </a:extLst>
          </p:cNvPr>
          <p:cNvSpPr/>
          <p:nvPr/>
        </p:nvSpPr>
        <p:spPr>
          <a:xfrm>
            <a:off x="6177279" y="372793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15" name="Rechteck: abgerundete Ecken 14">
            <a:extLst>
              <a:ext uri="{FF2B5EF4-FFF2-40B4-BE49-F238E27FC236}">
                <a16:creationId xmlns:a16="http://schemas.microsoft.com/office/drawing/2014/main" id="{516D3EC9-FA65-A1FD-B338-C1A3F97571E5}"/>
              </a:ext>
            </a:extLst>
          </p:cNvPr>
          <p:cNvSpPr/>
          <p:nvPr/>
        </p:nvSpPr>
        <p:spPr>
          <a:xfrm>
            <a:off x="6177279" y="4529860"/>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16" name="Rechteck: abgerundete Ecken 15">
            <a:extLst>
              <a:ext uri="{FF2B5EF4-FFF2-40B4-BE49-F238E27FC236}">
                <a16:creationId xmlns:a16="http://schemas.microsoft.com/office/drawing/2014/main" id="{DC9ECABB-C5F2-BB5A-C466-95154128F570}"/>
              </a:ext>
            </a:extLst>
          </p:cNvPr>
          <p:cNvSpPr/>
          <p:nvPr/>
        </p:nvSpPr>
        <p:spPr>
          <a:xfrm>
            <a:off x="6177279" y="5331781"/>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27799604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44088"/>
            <a:ext cx="12192000" cy="4278094"/>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lvl="0" algn="ctr">
              <a:defRPr/>
            </a:pPr>
            <a:r>
              <a:rPr kumimoji="0" lang="de-DE"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Wer beschrieb das Geschichtenerzählen wie folgt:</a:t>
            </a:r>
            <a:br>
              <a:rPr kumimoji="0" lang="de-DE"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br>
            <a:r>
              <a:rPr lang="de-DE" sz="2600" dirty="0">
                <a:solidFill>
                  <a:srgbClr val="FFFF00"/>
                </a:solidFill>
              </a:rPr>
              <a:t>»Ich werde meinen Bericht so abfassen, als erzählte ich eine Geschichte, wie es seit einiger Zeit Tradition ist. Wobei es euch vielleicht verwundert, warum ein Bauer vom Planeten O so an euch berichtet, als ob er ein Mobiler des </a:t>
            </a:r>
            <a:r>
              <a:rPr lang="de-DE" sz="2600" dirty="0" err="1">
                <a:solidFill>
                  <a:srgbClr val="FFFF00"/>
                </a:solidFill>
              </a:rPr>
              <a:t>Ekumen</a:t>
            </a:r>
            <a:r>
              <a:rPr lang="de-DE" sz="2600" dirty="0">
                <a:solidFill>
                  <a:srgbClr val="FFFF00"/>
                </a:solidFill>
              </a:rPr>
              <a:t> wäre. Meine Geschichte wird das erklären. Doch selbsterklärend ist sie nicht. Geschichten sind die einzigen Boote, mit denen wir den Fluss der Zeit befahren können, aber in seinen reißenden Stromschnellen und gewundenen Untiefen ist kein Boot sicher.«</a:t>
            </a:r>
            <a:endParaRPr kumimoji="0" lang="de-DE" sz="2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23429"/>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endParaRPr lang="de-DE"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8D49E67F-0374-442B-82C7-069D9B326E34}"/>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5DC93E20-13C7-7521-8A36-9625330A89DB}"/>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6" name="Textfeld 5">
            <a:extLst>
              <a:ext uri="{FF2B5EF4-FFF2-40B4-BE49-F238E27FC236}">
                <a16:creationId xmlns:a16="http://schemas.microsoft.com/office/drawing/2014/main" id="{91A9A2B3-51F6-53D5-050D-8F885D81EB2F}"/>
              </a:ext>
            </a:extLst>
          </p:cNvPr>
          <p:cNvSpPr txBox="1"/>
          <p:nvPr/>
        </p:nvSpPr>
        <p:spPr>
          <a:xfrm flipH="1">
            <a:off x="662752" y="4920387"/>
            <a:ext cx="2432873" cy="1200329"/>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Margaret Atwood</a:t>
            </a:r>
          </a:p>
        </p:txBody>
      </p:sp>
      <p:sp>
        <p:nvSpPr>
          <p:cNvPr id="8" name="Rechteck: abgerundete Ecken 7">
            <a:extLst>
              <a:ext uri="{FF2B5EF4-FFF2-40B4-BE49-F238E27FC236}">
                <a16:creationId xmlns:a16="http://schemas.microsoft.com/office/drawing/2014/main" id="{ED7A3C20-4EC8-987D-4C36-8E36134BE1BA}"/>
              </a:ext>
            </a:extLst>
          </p:cNvPr>
          <p:cNvSpPr/>
          <p:nvPr/>
        </p:nvSpPr>
        <p:spPr>
          <a:xfrm>
            <a:off x="98427" y="524142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E004A808-F444-C076-4FF3-10E224C8983B}"/>
              </a:ext>
            </a:extLst>
          </p:cNvPr>
          <p:cNvSpPr txBox="1"/>
          <p:nvPr/>
        </p:nvSpPr>
        <p:spPr>
          <a:xfrm flipH="1">
            <a:off x="9699800" y="4920387"/>
            <a:ext cx="2467542" cy="1200329"/>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Ursula K. Le Guin</a:t>
            </a:r>
          </a:p>
        </p:txBody>
      </p:sp>
      <p:sp>
        <p:nvSpPr>
          <p:cNvPr id="10" name="Rechteck: abgerundete Ecken 9">
            <a:extLst>
              <a:ext uri="{FF2B5EF4-FFF2-40B4-BE49-F238E27FC236}">
                <a16:creationId xmlns:a16="http://schemas.microsoft.com/office/drawing/2014/main" id="{4696C682-8EE6-20C5-3C74-AE542D3FD77B}"/>
              </a:ext>
            </a:extLst>
          </p:cNvPr>
          <p:cNvSpPr/>
          <p:nvPr/>
        </p:nvSpPr>
        <p:spPr>
          <a:xfrm>
            <a:off x="5771497" y="524142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E4A73841-2913-60BD-CD74-FC599C7A1CD7}"/>
              </a:ext>
            </a:extLst>
          </p:cNvPr>
          <p:cNvSpPr/>
          <p:nvPr/>
        </p:nvSpPr>
        <p:spPr>
          <a:xfrm>
            <a:off x="3096887" y="524142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26A0F113-23F3-D3D2-0918-2C6CD2EA5686}"/>
              </a:ext>
            </a:extLst>
          </p:cNvPr>
          <p:cNvSpPr/>
          <p:nvPr/>
        </p:nvSpPr>
        <p:spPr>
          <a:xfrm>
            <a:off x="9093808" y="524142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4" name="Textfeld 13">
            <a:extLst>
              <a:ext uri="{FF2B5EF4-FFF2-40B4-BE49-F238E27FC236}">
                <a16:creationId xmlns:a16="http://schemas.microsoft.com/office/drawing/2014/main" id="{35FB595F-5A28-AD18-5ACF-C5B693CF73D8}"/>
              </a:ext>
            </a:extLst>
          </p:cNvPr>
          <p:cNvSpPr txBox="1"/>
          <p:nvPr/>
        </p:nvSpPr>
        <p:spPr>
          <a:xfrm flipH="1">
            <a:off x="3705442" y="4920387"/>
            <a:ext cx="1980223" cy="1200329"/>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Frank Herbert</a:t>
            </a:r>
          </a:p>
        </p:txBody>
      </p:sp>
      <p:sp>
        <p:nvSpPr>
          <p:cNvPr id="15" name="Textfeld 14">
            <a:extLst>
              <a:ext uri="{FF2B5EF4-FFF2-40B4-BE49-F238E27FC236}">
                <a16:creationId xmlns:a16="http://schemas.microsoft.com/office/drawing/2014/main" id="{55E4D1BD-F56E-FA91-BD85-43489B33FBE2}"/>
              </a:ext>
            </a:extLst>
          </p:cNvPr>
          <p:cNvSpPr txBox="1"/>
          <p:nvPr/>
        </p:nvSpPr>
        <p:spPr>
          <a:xfrm flipH="1">
            <a:off x="6353097" y="4920387"/>
            <a:ext cx="2705178" cy="1200329"/>
          </a:xfrm>
          <a:prstGeom prst="rect">
            <a:avLst/>
          </a:prstGeom>
          <a:noFill/>
        </p:spPr>
        <p:txBody>
          <a:bodyPr wrap="square" rtlCol="0">
            <a:spAutoFit/>
          </a:bodyPr>
          <a:lstStyle/>
          <a:p>
            <a:pPr>
              <a:spcAft>
                <a:spcPts val="1800"/>
              </a:spcAft>
            </a:pP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Cordwainer Smith</a:t>
            </a:r>
          </a:p>
        </p:txBody>
      </p:sp>
    </p:spTree>
    <p:extLst>
      <p:ext uri="{BB962C8B-B14F-4D97-AF65-F5344CB8AC3E}">
        <p14:creationId xmlns:p14="http://schemas.microsoft.com/office/powerpoint/2010/main" val="37756524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44222" y="900039"/>
            <a:ext cx="11608793"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Name ist kein Pseudonym von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H.G. Francis </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(alias Hans Gerhard </a:t>
            </a:r>
            <a:r>
              <a:rPr lang="de-DE" sz="36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Franciskowsky</a:t>
            </a: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91603" y="4742395"/>
            <a:ext cx="11608793" cy="2154436"/>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t>
            </a:r>
            <a:b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Ralph </a:t>
            </a:r>
            <a:r>
              <a:rPr lang="de-DE" sz="40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Henders</a:t>
            </a: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ist ein Pseudonym </a:t>
            </a:r>
            <a:b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von Rainer M. Schröder</a:t>
            </a:r>
            <a:endParaRPr lang="de-DE" sz="40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5" name="Interaktive Schaltfläche: Zurückkehren 4">
            <a:hlinkClick r:id="rId2" action="ppaction://hlinksldjump" highlightClick="1"/>
            <a:extLst>
              <a:ext uri="{FF2B5EF4-FFF2-40B4-BE49-F238E27FC236}">
                <a16:creationId xmlns:a16="http://schemas.microsoft.com/office/drawing/2014/main" id="{BC15C8BC-5890-4414-B1E6-55F0F367D2C8}"/>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7" name="Fünfeck 6">
            <a:extLst>
              <a:ext uri="{FF2B5EF4-FFF2-40B4-BE49-F238E27FC236}">
                <a16:creationId xmlns:a16="http://schemas.microsoft.com/office/drawing/2014/main" id="{B1B2FA0C-0149-4949-DED5-2E53AA3C45E5}"/>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6" name="Textfeld 5">
            <a:extLst>
              <a:ext uri="{FF2B5EF4-FFF2-40B4-BE49-F238E27FC236}">
                <a16:creationId xmlns:a16="http://schemas.microsoft.com/office/drawing/2014/main" id="{2A46E884-DAE0-82A9-C78C-EACDF1F7FC21}"/>
              </a:ext>
            </a:extLst>
          </p:cNvPr>
          <p:cNvSpPr txBox="1"/>
          <p:nvPr/>
        </p:nvSpPr>
        <p:spPr>
          <a:xfrm flipH="1">
            <a:off x="1239518" y="3311035"/>
            <a:ext cx="449072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Peter Bars</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Ralph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Henders</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8" name="Rechteck: abgerundete Ecken 7">
            <a:extLst>
              <a:ext uri="{FF2B5EF4-FFF2-40B4-BE49-F238E27FC236}">
                <a16:creationId xmlns:a16="http://schemas.microsoft.com/office/drawing/2014/main" id="{81B82B3F-3789-2EAC-01B2-67293F2B4A79}"/>
              </a:ext>
            </a:extLst>
          </p:cNvPr>
          <p:cNvSpPr/>
          <p:nvPr/>
        </p:nvSpPr>
        <p:spPr>
          <a:xfrm>
            <a:off x="453870" y="34073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9EBCDF76-797B-05B5-0EB9-5580EB9A7E9D}"/>
              </a:ext>
            </a:extLst>
          </p:cNvPr>
          <p:cNvSpPr txBox="1"/>
          <p:nvPr/>
        </p:nvSpPr>
        <p:spPr>
          <a:xfrm flipH="1">
            <a:off x="7416798" y="3350202"/>
            <a:ext cx="477520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R.C. Quoos-Raabe</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Dick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Farlow</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0" name="Rechteck: abgerundete Ecken 9">
            <a:extLst>
              <a:ext uri="{FF2B5EF4-FFF2-40B4-BE49-F238E27FC236}">
                <a16:creationId xmlns:a16="http://schemas.microsoft.com/office/drawing/2014/main" id="{C88210CB-DFDE-6397-5DC8-847EFB61BBA9}"/>
              </a:ext>
            </a:extLst>
          </p:cNvPr>
          <p:cNvSpPr/>
          <p:nvPr/>
        </p:nvSpPr>
        <p:spPr>
          <a:xfrm>
            <a:off x="444634" y="401053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E6B4725F-401C-B4E5-2FF5-4F1BB8F4FEDF}"/>
              </a:ext>
            </a:extLst>
          </p:cNvPr>
          <p:cNvSpPr/>
          <p:nvPr/>
        </p:nvSpPr>
        <p:spPr>
          <a:xfrm>
            <a:off x="6840798" y="343757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094C276C-971A-A9D5-65E5-095BDA565B45}"/>
              </a:ext>
            </a:extLst>
          </p:cNvPr>
          <p:cNvSpPr/>
          <p:nvPr/>
        </p:nvSpPr>
        <p:spPr>
          <a:xfrm>
            <a:off x="6831562" y="404073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946518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7" name="Interaktive Schaltfläche: Zurückkehren 6">
            <a:hlinkClick r:id="rId2" action="ppaction://hlinksldjump" highlightClick="1"/>
            <a:extLst>
              <a:ext uri="{FF2B5EF4-FFF2-40B4-BE49-F238E27FC236}">
                <a16:creationId xmlns:a16="http://schemas.microsoft.com/office/drawing/2014/main" id="{8D49E67F-0374-442B-82C7-069D9B326E34}"/>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9808048-FC5B-39E5-816A-19E9ADA7C134}"/>
              </a:ext>
            </a:extLst>
          </p:cNvPr>
          <p:cNvSpPr txBox="1"/>
          <p:nvPr/>
        </p:nvSpPr>
        <p:spPr>
          <a:xfrm flipH="1">
            <a:off x="0" y="734662"/>
            <a:ext cx="12192000"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welcher SF-Filmreihe endete jede Folge mit dem Ausruf welches Helden: »Oh Mann!«?</a:t>
            </a:r>
          </a:p>
        </p:txBody>
      </p:sp>
      <p:sp>
        <p:nvSpPr>
          <p:cNvPr id="6" name="Textfeld 5">
            <a:extLst>
              <a:ext uri="{FF2B5EF4-FFF2-40B4-BE49-F238E27FC236}">
                <a16:creationId xmlns:a16="http://schemas.microsoft.com/office/drawing/2014/main" id="{0D049F61-09C8-5B9B-404F-B015976A5216}"/>
              </a:ext>
            </a:extLst>
          </p:cNvPr>
          <p:cNvSpPr txBox="1"/>
          <p:nvPr/>
        </p:nvSpPr>
        <p:spPr>
          <a:xfrm flipH="1">
            <a:off x="1" y="5949298"/>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endPar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3" name="Fünfeck 2">
            <a:extLst>
              <a:ext uri="{FF2B5EF4-FFF2-40B4-BE49-F238E27FC236}">
                <a16:creationId xmlns:a16="http://schemas.microsoft.com/office/drawing/2014/main" id="{8881D8D9-7876-C425-8291-B438F52A3B4D}"/>
              </a:ext>
            </a:extLst>
          </p:cNvPr>
          <p:cNvSpPr/>
          <p:nvPr/>
        </p:nvSpPr>
        <p:spPr>
          <a:xfrm>
            <a:off x="176418" y="168212"/>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4" name="Textfeld 3">
            <a:extLst>
              <a:ext uri="{FF2B5EF4-FFF2-40B4-BE49-F238E27FC236}">
                <a16:creationId xmlns:a16="http://schemas.microsoft.com/office/drawing/2014/main" id="{F7FB09BF-A389-D988-0101-9071AAB9014F}"/>
              </a:ext>
            </a:extLst>
          </p:cNvPr>
          <p:cNvSpPr txBox="1"/>
          <p:nvPr/>
        </p:nvSpPr>
        <p:spPr>
          <a:xfrm flipH="1">
            <a:off x="847670" y="3155196"/>
            <a:ext cx="5109207" cy="2292935"/>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Willie Tanner in </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»ALF«</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Philip J. Fry in</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»Futurama«</a:t>
            </a:r>
          </a:p>
        </p:txBody>
      </p:sp>
      <p:sp>
        <p:nvSpPr>
          <p:cNvPr id="8" name="Rechteck: abgerundete Ecken 7">
            <a:extLst>
              <a:ext uri="{FF2B5EF4-FFF2-40B4-BE49-F238E27FC236}">
                <a16:creationId xmlns:a16="http://schemas.microsoft.com/office/drawing/2014/main" id="{38D5766A-AFB6-39B6-3B48-45955D52925D}"/>
              </a:ext>
            </a:extLst>
          </p:cNvPr>
          <p:cNvSpPr/>
          <p:nvPr/>
        </p:nvSpPr>
        <p:spPr>
          <a:xfrm>
            <a:off x="220190" y="339506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6E31B655-DF2F-7C1D-97D1-373E947D8012}"/>
              </a:ext>
            </a:extLst>
          </p:cNvPr>
          <p:cNvSpPr txBox="1"/>
          <p:nvPr/>
        </p:nvSpPr>
        <p:spPr>
          <a:xfrm flipH="1">
            <a:off x="6119344" y="3155196"/>
            <a:ext cx="5787309" cy="2292935"/>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Harry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Vanderspeigle</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in »Resident Alien«</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 Samuel Beckett in </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»Zurück in die Vergangenheit«</a:t>
            </a:r>
          </a:p>
        </p:txBody>
      </p:sp>
      <p:sp>
        <p:nvSpPr>
          <p:cNvPr id="10" name="Rechteck: abgerundete Ecken 9">
            <a:extLst>
              <a:ext uri="{FF2B5EF4-FFF2-40B4-BE49-F238E27FC236}">
                <a16:creationId xmlns:a16="http://schemas.microsoft.com/office/drawing/2014/main" id="{6911EEFA-BEA4-E1E7-9BB7-A751FFFE80A1}"/>
              </a:ext>
            </a:extLst>
          </p:cNvPr>
          <p:cNvSpPr/>
          <p:nvPr/>
        </p:nvSpPr>
        <p:spPr>
          <a:xfrm>
            <a:off x="210954" y="46113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7A729370-4DB8-7246-DB16-57CA0043A926}"/>
              </a:ext>
            </a:extLst>
          </p:cNvPr>
          <p:cNvSpPr/>
          <p:nvPr/>
        </p:nvSpPr>
        <p:spPr>
          <a:xfrm>
            <a:off x="5533183" y="339506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3787E1B1-2C49-6371-D500-551851199A94}"/>
              </a:ext>
            </a:extLst>
          </p:cNvPr>
          <p:cNvSpPr/>
          <p:nvPr/>
        </p:nvSpPr>
        <p:spPr>
          <a:xfrm>
            <a:off x="5523947" y="46113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1737027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66A7A-4C18-DA8B-E166-0F0C6B65160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E5CB06E-1540-767B-9992-2F402496A47A}"/>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7" name="Interaktive Schaltfläche: Zurückkehren 6">
            <a:hlinkClick r:id="rId2" action="ppaction://hlinksldjump" highlightClick="1"/>
            <a:extLst>
              <a:ext uri="{FF2B5EF4-FFF2-40B4-BE49-F238E27FC236}">
                <a16:creationId xmlns:a16="http://schemas.microsoft.com/office/drawing/2014/main" id="{BAC28765-0174-CC56-B3F4-038E9B63E712}"/>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70B64F86-6A4B-58FD-789E-84B3D953FD8E}"/>
              </a:ext>
            </a:extLst>
          </p:cNvPr>
          <p:cNvSpPr txBox="1"/>
          <p:nvPr/>
        </p:nvSpPr>
        <p:spPr>
          <a:xfrm flipH="1">
            <a:off x="0" y="734662"/>
            <a:ext cx="12192000"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Wer sagte in welchem Film: »Straßen? Wo wir hingehen, brauchen wir keine Straßen.«?</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93EFCB37-000E-3CB2-6562-F00BD0E93388}"/>
              </a:ext>
            </a:extLst>
          </p:cNvPr>
          <p:cNvSpPr txBox="1"/>
          <p:nvPr/>
        </p:nvSpPr>
        <p:spPr>
          <a:xfrm flipH="1">
            <a:off x="1" y="5940650"/>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a:t>
            </a:r>
            <a:endParaRPr lang="de-DE" sz="3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8025959E-2140-BB7E-05CE-EF896D46B59A}"/>
              </a:ext>
            </a:extLst>
          </p:cNvPr>
          <p:cNvSpPr txBox="1"/>
          <p:nvPr/>
        </p:nvSpPr>
        <p:spPr>
          <a:xfrm flipH="1">
            <a:off x="847669" y="3087102"/>
            <a:ext cx="4492816"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Doc Brown in </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»Zurück in die Zukunft«</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Kevin Flynn in</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»TRON«</a:t>
            </a:r>
          </a:p>
        </p:txBody>
      </p:sp>
      <p:sp>
        <p:nvSpPr>
          <p:cNvPr id="8" name="Rechteck: abgerundete Ecken 7">
            <a:extLst>
              <a:ext uri="{FF2B5EF4-FFF2-40B4-BE49-F238E27FC236}">
                <a16:creationId xmlns:a16="http://schemas.microsoft.com/office/drawing/2014/main" id="{0BCC521F-08B5-88D3-41BD-B59ACB763AAB}"/>
              </a:ext>
            </a:extLst>
          </p:cNvPr>
          <p:cNvSpPr/>
          <p:nvPr/>
        </p:nvSpPr>
        <p:spPr>
          <a:xfrm>
            <a:off x="220190"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436E33F0-7F59-2858-0A83-2E6B867B7D8E}"/>
              </a:ext>
            </a:extLst>
          </p:cNvPr>
          <p:cNvSpPr txBox="1"/>
          <p:nvPr/>
        </p:nvSpPr>
        <p:spPr>
          <a:xfrm flipH="1">
            <a:off x="6274984" y="3087102"/>
            <a:ext cx="5913771" cy="2139047"/>
          </a:xfrm>
          <a:prstGeom prst="rect">
            <a:avLst/>
          </a:prstGeom>
          <a:noFill/>
        </p:spPr>
        <p:txBody>
          <a:bodyPr wrap="square" rtlCol="0">
            <a:spAutoFit/>
          </a:bodyPr>
          <a:lstStyle/>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Caesar in</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»Planet der Affen: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Prevolution</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spcAft>
                <a:spcPts val="6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WALL•E in »WALL•E – Der Letzte räumt die Erde auf«</a:t>
            </a:r>
          </a:p>
        </p:txBody>
      </p:sp>
      <p:sp>
        <p:nvSpPr>
          <p:cNvPr id="10" name="Rechteck: abgerundete Ecken 9">
            <a:extLst>
              <a:ext uri="{FF2B5EF4-FFF2-40B4-BE49-F238E27FC236}">
                <a16:creationId xmlns:a16="http://schemas.microsoft.com/office/drawing/2014/main" id="{44297D0D-DB6B-37A0-8B3C-319CDBDE3CF0}"/>
              </a:ext>
            </a:extLst>
          </p:cNvPr>
          <p:cNvSpPr/>
          <p:nvPr/>
        </p:nvSpPr>
        <p:spPr>
          <a:xfrm>
            <a:off x="210954" y="4387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783CB413-2006-2BBB-16E9-28EF33D61FA2}"/>
              </a:ext>
            </a:extLst>
          </p:cNvPr>
          <p:cNvSpPr/>
          <p:nvPr/>
        </p:nvSpPr>
        <p:spPr>
          <a:xfrm>
            <a:off x="5688825"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78C3C21A-5D32-AB4B-625C-54DF488F9863}"/>
              </a:ext>
            </a:extLst>
          </p:cNvPr>
          <p:cNvSpPr/>
          <p:nvPr/>
        </p:nvSpPr>
        <p:spPr>
          <a:xfrm>
            <a:off x="5679589" y="4387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Fünfeck 12">
            <a:extLst>
              <a:ext uri="{FF2B5EF4-FFF2-40B4-BE49-F238E27FC236}">
                <a16:creationId xmlns:a16="http://schemas.microsoft.com/office/drawing/2014/main" id="{35EB30F6-B7FB-7B35-151B-B06B61FBF514}"/>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Tree>
    <p:extLst>
      <p:ext uri="{BB962C8B-B14F-4D97-AF65-F5344CB8AC3E}">
        <p14:creationId xmlns:p14="http://schemas.microsoft.com/office/powerpoint/2010/main" val="785676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9FEDB-BB87-7096-AB86-1D00B37D1D5D}"/>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35E98A02-240D-6141-FCB1-8606CD39BB24}"/>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Zitat</a:t>
            </a:r>
          </a:p>
        </p:txBody>
      </p:sp>
      <p:sp>
        <p:nvSpPr>
          <p:cNvPr id="7" name="Interaktive Schaltfläche: Zurückkehren 6">
            <a:hlinkClick r:id="rId2" action="ppaction://hlinksldjump" highlightClick="1"/>
            <a:extLst>
              <a:ext uri="{FF2B5EF4-FFF2-40B4-BE49-F238E27FC236}">
                <a16:creationId xmlns:a16="http://schemas.microsoft.com/office/drawing/2014/main" id="{40C86B01-9DBE-4FA0-9941-EF4F9A03DFA8}"/>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808243B3-5F5E-53FF-C424-507B15B8C932}"/>
              </a:ext>
            </a:extLst>
          </p:cNvPr>
          <p:cNvSpPr txBox="1"/>
          <p:nvPr/>
        </p:nvSpPr>
        <p:spPr>
          <a:xfrm flipH="1">
            <a:off x="0" y="734662"/>
            <a:ext cx="12192000"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Was antwortete Frank Herbert sinngemäß auf die Frage, was ihn zu »Dune« inspiriert habe?</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DB6FD931-E737-931E-EB7A-4DD7CD02BCE9}"/>
              </a:ext>
            </a:extLst>
          </p:cNvPr>
          <p:cNvSpPr txBox="1"/>
          <p:nvPr/>
        </p:nvSpPr>
        <p:spPr>
          <a:xfrm flipH="1">
            <a:off x="1" y="5940650"/>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a:t>
            </a:r>
            <a:endParaRPr lang="de-DE" sz="3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67A8B3FE-964D-0312-FD1D-AE146ECECB13}"/>
              </a:ext>
            </a:extLst>
          </p:cNvPr>
          <p:cNvSpPr txBox="1"/>
          <p:nvPr/>
        </p:nvSpPr>
        <p:spPr>
          <a:xfrm flipH="1">
            <a:off x="847667" y="3087102"/>
            <a:ext cx="5629602" cy="2908489"/>
          </a:xfrm>
          <a:prstGeom prst="rect">
            <a:avLst/>
          </a:prstGeom>
          <a:noFill/>
        </p:spPr>
        <p:txBody>
          <a:bodyPr wrap="square" rtlCol="0">
            <a:spAutoFit/>
          </a:bodyPr>
          <a:lstStyle/>
          <a:p>
            <a:pPr>
              <a:spcAft>
                <a:spcPts val="18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»Mein Biologielehrer nervte mich mit seltsamen Geschichten über Würmer«</a:t>
            </a:r>
          </a:p>
          <a:p>
            <a:pPr>
              <a:spcAft>
                <a:spcPts val="18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»Im Chemiestudium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experimen-tierte</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ich mit halluzinogenen Pilzen«</a:t>
            </a:r>
          </a:p>
        </p:txBody>
      </p:sp>
      <p:sp>
        <p:nvSpPr>
          <p:cNvPr id="8" name="Rechteck: abgerundete Ecken 7">
            <a:extLst>
              <a:ext uri="{FF2B5EF4-FFF2-40B4-BE49-F238E27FC236}">
                <a16:creationId xmlns:a16="http://schemas.microsoft.com/office/drawing/2014/main" id="{63BE689F-C1F0-C4CD-7B2A-00B692930BA4}"/>
              </a:ext>
            </a:extLst>
          </p:cNvPr>
          <p:cNvSpPr/>
          <p:nvPr/>
        </p:nvSpPr>
        <p:spPr>
          <a:xfrm>
            <a:off x="220190"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9A0F4707-C7A8-D67E-E6C0-D73DF74C1ACB}"/>
              </a:ext>
            </a:extLst>
          </p:cNvPr>
          <p:cNvSpPr txBox="1"/>
          <p:nvPr/>
        </p:nvSpPr>
        <p:spPr>
          <a:xfrm flipH="1">
            <a:off x="7149830" y="3087102"/>
            <a:ext cx="5038924" cy="2046714"/>
          </a:xfrm>
          <a:prstGeom prst="rect">
            <a:avLst/>
          </a:prstGeom>
          <a:noFill/>
        </p:spPr>
        <p:txBody>
          <a:bodyPr wrap="square" rtlCol="0">
            <a:spAutoFit/>
          </a:bodyPr>
          <a:lstStyle/>
          <a:p>
            <a:pPr>
              <a:spcAft>
                <a:spcPts val="18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»Als Journalist wollte ich über Wanderdünen schreiben«</a:t>
            </a:r>
          </a:p>
          <a:p>
            <a:pPr>
              <a:spcAft>
                <a:spcPts val="18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»In jungen Jahren war ich Wanderprediger in Nevada«</a:t>
            </a:r>
          </a:p>
        </p:txBody>
      </p:sp>
      <p:sp>
        <p:nvSpPr>
          <p:cNvPr id="10" name="Rechteck: abgerundete Ecken 9">
            <a:extLst>
              <a:ext uri="{FF2B5EF4-FFF2-40B4-BE49-F238E27FC236}">
                <a16:creationId xmlns:a16="http://schemas.microsoft.com/office/drawing/2014/main" id="{307F4470-0C2D-66EF-3974-2D7A62AB1571}"/>
              </a:ext>
            </a:extLst>
          </p:cNvPr>
          <p:cNvSpPr/>
          <p:nvPr/>
        </p:nvSpPr>
        <p:spPr>
          <a:xfrm>
            <a:off x="210954" y="483507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42CF8640-0D4B-A278-E6C2-1608784239AA}"/>
              </a:ext>
            </a:extLst>
          </p:cNvPr>
          <p:cNvSpPr/>
          <p:nvPr/>
        </p:nvSpPr>
        <p:spPr>
          <a:xfrm>
            <a:off x="6486505" y="33269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DFF494BA-33C3-E8AF-BE7B-8F64C9C5B692}"/>
              </a:ext>
            </a:extLst>
          </p:cNvPr>
          <p:cNvSpPr/>
          <p:nvPr/>
        </p:nvSpPr>
        <p:spPr>
          <a:xfrm>
            <a:off x="6477269" y="438760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3" name="Fünfeck 12">
            <a:extLst>
              <a:ext uri="{FF2B5EF4-FFF2-40B4-BE49-F238E27FC236}">
                <a16:creationId xmlns:a16="http://schemas.microsoft.com/office/drawing/2014/main" id="{BF34646A-3853-0A8D-F81F-35BD4F1E1AAA}"/>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11</a:t>
            </a:r>
          </a:p>
        </p:txBody>
      </p:sp>
    </p:spTree>
    <p:extLst>
      <p:ext uri="{BB962C8B-B14F-4D97-AF65-F5344CB8AC3E}">
        <p14:creationId xmlns:p14="http://schemas.microsoft.com/office/powerpoint/2010/main" val="3495134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7" name="Interaktive Schaltfläche: Zurückkehren 6">
            <a:hlinkClick r:id="rId2" action="ppaction://hlinksldjump" highlightClick="1"/>
            <a:extLst>
              <a:ext uri="{FF2B5EF4-FFF2-40B4-BE49-F238E27FC236}">
                <a16:creationId xmlns:a16="http://schemas.microsoft.com/office/drawing/2014/main" id="{897C15D6-84F8-4E73-83BD-1CC3C440AA0E}"/>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942585A4-131F-188D-5D45-3263664DC646}"/>
              </a:ext>
            </a:extLst>
          </p:cNvPr>
          <p:cNvSpPr txBox="1"/>
          <p:nvPr/>
        </p:nvSpPr>
        <p:spPr>
          <a:xfrm flipH="1">
            <a:off x="-2" y="677930"/>
            <a:ext cx="12192001"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geheime Organisation gehört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zu welcher SF–Serie?</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8CD514D9-E97D-3145-74BA-E864A4F499B7}"/>
              </a:ext>
            </a:extLst>
          </p:cNvPr>
          <p:cNvSpPr txBox="1"/>
          <p:nvPr/>
        </p:nvSpPr>
        <p:spPr>
          <a:xfrm flipH="1">
            <a:off x="0" y="5908493"/>
            <a:ext cx="12192002"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A-3    B-4    C-2    D-1</a:t>
            </a:r>
            <a:endParaRPr lang="de-DE" sz="40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Fünfeck 3">
            <a:extLst>
              <a:ext uri="{FF2B5EF4-FFF2-40B4-BE49-F238E27FC236}">
                <a16:creationId xmlns:a16="http://schemas.microsoft.com/office/drawing/2014/main" id="{201307F0-3080-FC7A-0C82-7F7723627AED}"/>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a:t>
            </a:r>
          </a:p>
        </p:txBody>
      </p:sp>
      <p:sp>
        <p:nvSpPr>
          <p:cNvPr id="15" name="Textfeld 14">
            <a:extLst>
              <a:ext uri="{FF2B5EF4-FFF2-40B4-BE49-F238E27FC236}">
                <a16:creationId xmlns:a16="http://schemas.microsoft.com/office/drawing/2014/main" id="{77DB46AB-FC12-9166-7B3A-A16385848197}"/>
              </a:ext>
            </a:extLst>
          </p:cNvPr>
          <p:cNvSpPr txBox="1"/>
          <p:nvPr/>
        </p:nvSpPr>
        <p:spPr>
          <a:xfrm flipH="1">
            <a:off x="1566827" y="2915090"/>
            <a:ext cx="4415686" cy="2954207"/>
          </a:xfrm>
          <a:prstGeom prst="rect">
            <a:avLst/>
          </a:prstGeom>
          <a:noFill/>
        </p:spPr>
        <p:txBody>
          <a:bodyPr wrap="square" rtlCol="0">
            <a:spAutoFit/>
          </a:bodyPr>
          <a:lstStyle/>
          <a:p>
            <a:pPr>
              <a:lnSpc>
                <a:spcPts val="4300"/>
              </a:lnSpc>
              <a:spcAft>
                <a:spcPts val="1800"/>
              </a:spcAft>
            </a:pP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Obsidianischer</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Orden </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Büro 13</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The Council</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Department S</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6" name="Textfeld 15">
            <a:extLst>
              <a:ext uri="{FF2B5EF4-FFF2-40B4-BE49-F238E27FC236}">
                <a16:creationId xmlns:a16="http://schemas.microsoft.com/office/drawing/2014/main" id="{8C2BE72E-78D1-6783-FC4D-3D4C3AC0844F}"/>
              </a:ext>
            </a:extLst>
          </p:cNvPr>
          <p:cNvSpPr txBox="1"/>
          <p:nvPr/>
        </p:nvSpPr>
        <p:spPr>
          <a:xfrm flipH="1">
            <a:off x="7519956" y="2915090"/>
            <a:ext cx="3277751" cy="2954207"/>
          </a:xfrm>
          <a:prstGeom prst="rect">
            <a:avLst/>
          </a:prstGeom>
          <a:noFill/>
        </p:spPr>
        <p:txBody>
          <a:bodyPr wrap="square" rtlCol="0">
            <a:spAutoFit/>
          </a:bodyPr>
          <a:lstStyle/>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»Mark Brandis«</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»Earth 2«</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Trek«</a:t>
            </a:r>
          </a:p>
          <a:p>
            <a:pPr marL="3763963" indent="-3763963">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»Babylon 5«</a:t>
            </a:r>
          </a:p>
        </p:txBody>
      </p:sp>
      <p:sp>
        <p:nvSpPr>
          <p:cNvPr id="17" name="Rechteck: abgerundete Ecken 16">
            <a:extLst>
              <a:ext uri="{FF2B5EF4-FFF2-40B4-BE49-F238E27FC236}">
                <a16:creationId xmlns:a16="http://schemas.microsoft.com/office/drawing/2014/main" id="{C411582B-8C08-41EA-B025-F5E5A388EEF0}"/>
              </a:ext>
            </a:extLst>
          </p:cNvPr>
          <p:cNvSpPr/>
          <p:nvPr/>
        </p:nvSpPr>
        <p:spPr>
          <a:xfrm>
            <a:off x="955990" y="293428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8" name="Rechteck: abgerundete Ecken 17">
            <a:extLst>
              <a:ext uri="{FF2B5EF4-FFF2-40B4-BE49-F238E27FC236}">
                <a16:creationId xmlns:a16="http://schemas.microsoft.com/office/drawing/2014/main" id="{5F4EC8A0-7477-DE2F-F862-B38D2334CF4B}"/>
              </a:ext>
            </a:extLst>
          </p:cNvPr>
          <p:cNvSpPr/>
          <p:nvPr/>
        </p:nvSpPr>
        <p:spPr>
          <a:xfrm>
            <a:off x="955990" y="374492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9" name="Rechteck: abgerundete Ecken 18">
            <a:extLst>
              <a:ext uri="{FF2B5EF4-FFF2-40B4-BE49-F238E27FC236}">
                <a16:creationId xmlns:a16="http://schemas.microsoft.com/office/drawing/2014/main" id="{18DD67D5-933E-55A0-CF61-A7A2E1969ECD}"/>
              </a:ext>
            </a:extLst>
          </p:cNvPr>
          <p:cNvSpPr/>
          <p:nvPr/>
        </p:nvSpPr>
        <p:spPr>
          <a:xfrm>
            <a:off x="955990" y="452637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20" name="Rechteck: abgerundete Ecken 19">
            <a:extLst>
              <a:ext uri="{FF2B5EF4-FFF2-40B4-BE49-F238E27FC236}">
                <a16:creationId xmlns:a16="http://schemas.microsoft.com/office/drawing/2014/main" id="{A1A79B7C-AC76-255C-5BBB-3DE4A02A5B84}"/>
              </a:ext>
            </a:extLst>
          </p:cNvPr>
          <p:cNvSpPr/>
          <p:nvPr/>
        </p:nvSpPr>
        <p:spPr>
          <a:xfrm>
            <a:off x="955990" y="525920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1" name="Rechteck: abgerundete Ecken 20">
            <a:extLst>
              <a:ext uri="{FF2B5EF4-FFF2-40B4-BE49-F238E27FC236}">
                <a16:creationId xmlns:a16="http://schemas.microsoft.com/office/drawing/2014/main" id="{06B6B90A-B5CC-4E83-F281-AFBB74B79A79}"/>
              </a:ext>
            </a:extLst>
          </p:cNvPr>
          <p:cNvSpPr/>
          <p:nvPr/>
        </p:nvSpPr>
        <p:spPr>
          <a:xfrm>
            <a:off x="6862680" y="295046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2" name="Rechteck: abgerundete Ecken 21">
            <a:extLst>
              <a:ext uri="{FF2B5EF4-FFF2-40B4-BE49-F238E27FC236}">
                <a16:creationId xmlns:a16="http://schemas.microsoft.com/office/drawing/2014/main" id="{B90DD4A9-B7A7-834C-D0B2-2C2EA2CD18B8}"/>
              </a:ext>
            </a:extLst>
          </p:cNvPr>
          <p:cNvSpPr/>
          <p:nvPr/>
        </p:nvSpPr>
        <p:spPr>
          <a:xfrm>
            <a:off x="6862680" y="3761109"/>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3" name="Rechteck: abgerundete Ecken 22">
            <a:extLst>
              <a:ext uri="{FF2B5EF4-FFF2-40B4-BE49-F238E27FC236}">
                <a16:creationId xmlns:a16="http://schemas.microsoft.com/office/drawing/2014/main" id="{E4756A1A-60F7-E964-40CA-579F7D2A2668}"/>
              </a:ext>
            </a:extLst>
          </p:cNvPr>
          <p:cNvSpPr/>
          <p:nvPr/>
        </p:nvSpPr>
        <p:spPr>
          <a:xfrm>
            <a:off x="6862680" y="4542565"/>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4" name="Rechteck: abgerundete Ecken 23">
            <a:extLst>
              <a:ext uri="{FF2B5EF4-FFF2-40B4-BE49-F238E27FC236}">
                <a16:creationId xmlns:a16="http://schemas.microsoft.com/office/drawing/2014/main" id="{AB624FAA-E98C-D6B7-82D9-F4E9A5F3DD0C}"/>
              </a:ext>
            </a:extLst>
          </p:cNvPr>
          <p:cNvSpPr/>
          <p:nvPr/>
        </p:nvSpPr>
        <p:spPr>
          <a:xfrm>
            <a:off x="6862680" y="527538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6405290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7" name="Interaktive Schaltfläche: Zurückkehren 6">
            <a:hlinkClick r:id="rId2" action="ppaction://hlinksldjump" highlightClick="1"/>
            <a:extLst>
              <a:ext uri="{FF2B5EF4-FFF2-40B4-BE49-F238E27FC236}">
                <a16:creationId xmlns:a16="http://schemas.microsoft.com/office/drawing/2014/main" id="{ABB358F3-74DB-4DC0-B5DB-6A2D2E16676C}"/>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E0B1606-7198-13C1-E083-3E5045267BDE}"/>
              </a:ext>
            </a:extLst>
          </p:cNvPr>
          <p:cNvSpPr txBox="1"/>
          <p:nvPr/>
        </p:nvSpPr>
        <p:spPr>
          <a:xfrm flipH="1">
            <a:off x="-2" y="883227"/>
            <a:ext cx="12192000" cy="1600438"/>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Diktator gehört zu welcher SF–Serie?</a:t>
            </a:r>
            <a:endPar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6" name="Textfeld 5">
            <a:extLst>
              <a:ext uri="{FF2B5EF4-FFF2-40B4-BE49-F238E27FC236}">
                <a16:creationId xmlns:a16="http://schemas.microsoft.com/office/drawing/2014/main" id="{6CE47D40-FD45-9ECE-8524-7A396BFE1DF3}"/>
              </a:ext>
            </a:extLst>
          </p:cNvPr>
          <p:cNvSpPr txBox="1"/>
          <p:nvPr/>
        </p:nvSpPr>
        <p:spPr>
          <a:xfrm flipH="1">
            <a:off x="0" y="5945367"/>
            <a:ext cx="12192001"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A-2    B-1    C-4    D-3</a:t>
            </a:r>
            <a:endParaRPr lang="de-DE" sz="36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Fünfeck 3">
            <a:extLst>
              <a:ext uri="{FF2B5EF4-FFF2-40B4-BE49-F238E27FC236}">
                <a16:creationId xmlns:a16="http://schemas.microsoft.com/office/drawing/2014/main" id="{1971BF5C-3E25-3BEF-6EC3-FCD1C7C4F83D}"/>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14" name="Textfeld 13">
            <a:extLst>
              <a:ext uri="{FF2B5EF4-FFF2-40B4-BE49-F238E27FC236}">
                <a16:creationId xmlns:a16="http://schemas.microsoft.com/office/drawing/2014/main" id="{E2EF3968-8ED4-AE1D-EC36-09B136913541}"/>
              </a:ext>
            </a:extLst>
          </p:cNvPr>
          <p:cNvSpPr txBox="1"/>
          <p:nvPr/>
        </p:nvSpPr>
        <p:spPr>
          <a:xfrm flipH="1">
            <a:off x="1566827" y="2730264"/>
            <a:ext cx="4415686" cy="2954207"/>
          </a:xfrm>
          <a:prstGeom prst="rect">
            <a:avLst/>
          </a:prstGeom>
          <a:noFill/>
        </p:spPr>
        <p:txBody>
          <a:bodyPr wrap="square" rtlCol="0">
            <a:spAutoFit/>
          </a:bodyPr>
          <a:lstStyle/>
          <a:p>
            <a:pPr>
              <a:lnSpc>
                <a:spcPts val="4300"/>
              </a:lnSpc>
              <a:spcAft>
                <a:spcPts val="1800"/>
              </a:spcAft>
            </a:pP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Sheev</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Palpatine </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Gordon B. Smith </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Morgan C. Clark </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Coriolanus Snow</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5" name="Textfeld 14">
            <a:extLst>
              <a:ext uri="{FF2B5EF4-FFF2-40B4-BE49-F238E27FC236}">
                <a16:creationId xmlns:a16="http://schemas.microsoft.com/office/drawing/2014/main" id="{A17E6483-9E4C-B007-7D13-6C4F6C0F9060}"/>
              </a:ext>
            </a:extLst>
          </p:cNvPr>
          <p:cNvSpPr txBox="1"/>
          <p:nvPr/>
        </p:nvSpPr>
        <p:spPr>
          <a:xfrm flipH="1">
            <a:off x="7519955" y="2730264"/>
            <a:ext cx="4333061" cy="2954207"/>
          </a:xfrm>
          <a:prstGeom prst="rect">
            <a:avLst/>
          </a:prstGeom>
          <a:noFill/>
        </p:spPr>
        <p:txBody>
          <a:bodyPr wrap="square" rtlCol="0">
            <a:spAutoFit/>
          </a:bodyPr>
          <a:lstStyle/>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»Mark Brandis«</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 Wars«</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»Tribute von Panem«</a:t>
            </a:r>
          </a:p>
          <a:p>
            <a:pPr marL="3763963" indent="-3763963">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»Babylon 5«</a:t>
            </a:r>
          </a:p>
        </p:txBody>
      </p:sp>
      <p:sp>
        <p:nvSpPr>
          <p:cNvPr id="16" name="Rechteck: abgerundete Ecken 15">
            <a:extLst>
              <a:ext uri="{FF2B5EF4-FFF2-40B4-BE49-F238E27FC236}">
                <a16:creationId xmlns:a16="http://schemas.microsoft.com/office/drawing/2014/main" id="{D1206D30-D945-6AA1-B54B-63F04480CD98}"/>
              </a:ext>
            </a:extLst>
          </p:cNvPr>
          <p:cNvSpPr/>
          <p:nvPr/>
        </p:nvSpPr>
        <p:spPr>
          <a:xfrm>
            <a:off x="955990" y="274945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7" name="Rechteck: abgerundete Ecken 16">
            <a:extLst>
              <a:ext uri="{FF2B5EF4-FFF2-40B4-BE49-F238E27FC236}">
                <a16:creationId xmlns:a16="http://schemas.microsoft.com/office/drawing/2014/main" id="{ED2673B2-D2E9-56E0-F582-3BB55878B9AA}"/>
              </a:ext>
            </a:extLst>
          </p:cNvPr>
          <p:cNvSpPr/>
          <p:nvPr/>
        </p:nvSpPr>
        <p:spPr>
          <a:xfrm>
            <a:off x="955990" y="356010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8" name="Rechteck: abgerundete Ecken 17">
            <a:extLst>
              <a:ext uri="{FF2B5EF4-FFF2-40B4-BE49-F238E27FC236}">
                <a16:creationId xmlns:a16="http://schemas.microsoft.com/office/drawing/2014/main" id="{77A3091C-15ED-5075-15CD-2A9557662F95}"/>
              </a:ext>
            </a:extLst>
          </p:cNvPr>
          <p:cNvSpPr/>
          <p:nvPr/>
        </p:nvSpPr>
        <p:spPr>
          <a:xfrm>
            <a:off x="955990" y="434155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9" name="Rechteck: abgerundete Ecken 18">
            <a:extLst>
              <a:ext uri="{FF2B5EF4-FFF2-40B4-BE49-F238E27FC236}">
                <a16:creationId xmlns:a16="http://schemas.microsoft.com/office/drawing/2014/main" id="{D4F071DD-7535-3710-FEA6-AC1470AD4B9C}"/>
              </a:ext>
            </a:extLst>
          </p:cNvPr>
          <p:cNvSpPr/>
          <p:nvPr/>
        </p:nvSpPr>
        <p:spPr>
          <a:xfrm>
            <a:off x="955990" y="508410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0" name="Rechteck: abgerundete Ecken 19">
            <a:extLst>
              <a:ext uri="{FF2B5EF4-FFF2-40B4-BE49-F238E27FC236}">
                <a16:creationId xmlns:a16="http://schemas.microsoft.com/office/drawing/2014/main" id="{AC2D828E-08D4-809C-C497-3E08BDF57277}"/>
              </a:ext>
            </a:extLst>
          </p:cNvPr>
          <p:cNvSpPr/>
          <p:nvPr/>
        </p:nvSpPr>
        <p:spPr>
          <a:xfrm>
            <a:off x="6862680" y="276564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1" name="Rechteck: abgerundete Ecken 20">
            <a:extLst>
              <a:ext uri="{FF2B5EF4-FFF2-40B4-BE49-F238E27FC236}">
                <a16:creationId xmlns:a16="http://schemas.microsoft.com/office/drawing/2014/main" id="{EFF53D53-5FE6-8466-DDD6-91B3E8DBBE11}"/>
              </a:ext>
            </a:extLst>
          </p:cNvPr>
          <p:cNvSpPr/>
          <p:nvPr/>
        </p:nvSpPr>
        <p:spPr>
          <a:xfrm>
            <a:off x="6862680" y="357628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2" name="Rechteck: abgerundete Ecken 21">
            <a:extLst>
              <a:ext uri="{FF2B5EF4-FFF2-40B4-BE49-F238E27FC236}">
                <a16:creationId xmlns:a16="http://schemas.microsoft.com/office/drawing/2014/main" id="{0963EF64-1E50-2A63-7D4E-2B5FA8819C55}"/>
              </a:ext>
            </a:extLst>
          </p:cNvPr>
          <p:cNvSpPr/>
          <p:nvPr/>
        </p:nvSpPr>
        <p:spPr>
          <a:xfrm>
            <a:off x="6862680" y="435774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3" name="Rechteck: abgerundete Ecken 22">
            <a:extLst>
              <a:ext uri="{FF2B5EF4-FFF2-40B4-BE49-F238E27FC236}">
                <a16:creationId xmlns:a16="http://schemas.microsoft.com/office/drawing/2014/main" id="{6D14D332-4721-BA0E-94FE-5FA48A8A7E9E}"/>
              </a:ext>
            </a:extLst>
          </p:cNvPr>
          <p:cNvSpPr/>
          <p:nvPr/>
        </p:nvSpPr>
        <p:spPr>
          <a:xfrm>
            <a:off x="6862680" y="510028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2489255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7" name="Interaktive Schaltfläche: Zurückkehren 6">
            <a:hlinkClick r:id="rId2" action="ppaction://hlinksldjump" highlightClick="1"/>
            <a:extLst>
              <a:ext uri="{FF2B5EF4-FFF2-40B4-BE49-F238E27FC236}">
                <a16:creationId xmlns:a16="http://schemas.microsoft.com/office/drawing/2014/main" id="{E712CC6E-AC98-4971-939A-D810068ADC79}"/>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E28B010-932C-2476-634A-1C7143D8A746}"/>
              </a:ext>
            </a:extLst>
          </p:cNvPr>
          <p:cNvSpPr txBox="1"/>
          <p:nvPr/>
        </p:nvSpPr>
        <p:spPr>
          <a:xfrm flipH="1">
            <a:off x="-2" y="883227"/>
            <a:ext cx="12192001" cy="1569660"/>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Next LT Pro Light" panose="020B0304020202020204" pitchFamily="34" charset="0"/>
                <a:ea typeface="+mn-ea"/>
                <a:cs typeface="+mn-cs"/>
              </a:rPr>
              <a:t>Welche Hauptstadt gehört zu welcher SF–Serie?</a:t>
            </a:r>
          </a:p>
        </p:txBody>
      </p:sp>
      <p:sp>
        <p:nvSpPr>
          <p:cNvPr id="6" name="Textfeld 5">
            <a:extLst>
              <a:ext uri="{FF2B5EF4-FFF2-40B4-BE49-F238E27FC236}">
                <a16:creationId xmlns:a16="http://schemas.microsoft.com/office/drawing/2014/main" id="{8403B157-62BA-FABC-4DA2-4F0364CDDA47}"/>
              </a:ext>
            </a:extLst>
          </p:cNvPr>
          <p:cNvSpPr txBox="1"/>
          <p:nvPr/>
        </p:nvSpPr>
        <p:spPr>
          <a:xfrm flipH="1">
            <a:off x="0" y="5961063"/>
            <a:ext cx="12191998"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B-3    C-2    D-1</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3" name="Fünfeck 2">
            <a:extLst>
              <a:ext uri="{FF2B5EF4-FFF2-40B4-BE49-F238E27FC236}">
                <a16:creationId xmlns:a16="http://schemas.microsoft.com/office/drawing/2014/main" id="{DBF63CA7-B74B-9C5B-11C2-A5E444CF0928}"/>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14" name="Textfeld 13">
            <a:extLst>
              <a:ext uri="{FF2B5EF4-FFF2-40B4-BE49-F238E27FC236}">
                <a16:creationId xmlns:a16="http://schemas.microsoft.com/office/drawing/2014/main" id="{81BBF4C3-EAD3-6BAE-A832-A8603376E11F}"/>
              </a:ext>
            </a:extLst>
          </p:cNvPr>
          <p:cNvSpPr txBox="1"/>
          <p:nvPr/>
        </p:nvSpPr>
        <p:spPr>
          <a:xfrm flipH="1">
            <a:off x="1566827" y="2730264"/>
            <a:ext cx="4415686" cy="2954207"/>
          </a:xfrm>
          <a:prstGeom prst="rect">
            <a:avLst/>
          </a:prstGeom>
          <a:noFill/>
        </p:spPr>
        <p:txBody>
          <a:bodyPr wrap="square" rtlCol="0">
            <a:spAutoFit/>
          </a:bodyPr>
          <a:lstStyle/>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Genf</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Buenos Aires</a:t>
            </a:r>
          </a:p>
          <a:p>
            <a:pPr>
              <a:lnSpc>
                <a:spcPts val="4300"/>
              </a:lnSpc>
              <a:spcAft>
                <a:spcPts val="1800"/>
              </a:spcAft>
            </a:pP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Terrania</a:t>
            </a:r>
            <a:endPar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Metropolis</a:t>
            </a:r>
            <a:endParaRPr lang="de-DE"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5" name="Textfeld 14">
            <a:extLst>
              <a:ext uri="{FF2B5EF4-FFF2-40B4-BE49-F238E27FC236}">
                <a16:creationId xmlns:a16="http://schemas.microsoft.com/office/drawing/2014/main" id="{95B30D3F-8370-9DB0-B324-5BF61A518CB8}"/>
              </a:ext>
            </a:extLst>
          </p:cNvPr>
          <p:cNvSpPr txBox="1"/>
          <p:nvPr/>
        </p:nvSpPr>
        <p:spPr>
          <a:xfrm flipH="1">
            <a:off x="7519955" y="2730264"/>
            <a:ext cx="4333061" cy="2954207"/>
          </a:xfrm>
          <a:prstGeom prst="rect">
            <a:avLst/>
          </a:prstGeom>
          <a:noFill/>
        </p:spPr>
        <p:txBody>
          <a:bodyPr wrap="square" rtlCol="0">
            <a:spAutoFit/>
          </a:bodyPr>
          <a:lstStyle/>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»Mark Brandis«</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»Perry Rhodan«</a:t>
            </a:r>
          </a:p>
          <a:p>
            <a:pPr>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»Starship </a:t>
            </a:r>
            <a:r>
              <a:rPr lang="de-DE" sz="3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Troopers</a:t>
            </a: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marL="3763963" indent="-3763963">
              <a:lnSpc>
                <a:spcPts val="4300"/>
              </a:lnSpc>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»Babylon 5«</a:t>
            </a:r>
          </a:p>
        </p:txBody>
      </p:sp>
      <p:sp>
        <p:nvSpPr>
          <p:cNvPr id="16" name="Rechteck: abgerundete Ecken 15">
            <a:extLst>
              <a:ext uri="{FF2B5EF4-FFF2-40B4-BE49-F238E27FC236}">
                <a16:creationId xmlns:a16="http://schemas.microsoft.com/office/drawing/2014/main" id="{7845E64A-12AF-AA4A-EF90-A1DB2C00404A}"/>
              </a:ext>
            </a:extLst>
          </p:cNvPr>
          <p:cNvSpPr/>
          <p:nvPr/>
        </p:nvSpPr>
        <p:spPr>
          <a:xfrm>
            <a:off x="955990" y="274945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7" name="Rechteck: abgerundete Ecken 16">
            <a:extLst>
              <a:ext uri="{FF2B5EF4-FFF2-40B4-BE49-F238E27FC236}">
                <a16:creationId xmlns:a16="http://schemas.microsoft.com/office/drawing/2014/main" id="{0BA96532-B6B2-EC0B-A040-30D20452FCF6}"/>
              </a:ext>
            </a:extLst>
          </p:cNvPr>
          <p:cNvSpPr/>
          <p:nvPr/>
        </p:nvSpPr>
        <p:spPr>
          <a:xfrm>
            <a:off x="955990" y="35503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8" name="Rechteck: abgerundete Ecken 17">
            <a:extLst>
              <a:ext uri="{FF2B5EF4-FFF2-40B4-BE49-F238E27FC236}">
                <a16:creationId xmlns:a16="http://schemas.microsoft.com/office/drawing/2014/main" id="{D10B38D6-5CCF-FFFB-784A-B79C81353F95}"/>
              </a:ext>
            </a:extLst>
          </p:cNvPr>
          <p:cNvSpPr/>
          <p:nvPr/>
        </p:nvSpPr>
        <p:spPr>
          <a:xfrm>
            <a:off x="955990" y="432210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9" name="Rechteck: abgerundete Ecken 18">
            <a:extLst>
              <a:ext uri="{FF2B5EF4-FFF2-40B4-BE49-F238E27FC236}">
                <a16:creationId xmlns:a16="http://schemas.microsoft.com/office/drawing/2014/main" id="{EB337B68-D9D7-0F7A-CB0E-72CDB1D78F8E}"/>
              </a:ext>
            </a:extLst>
          </p:cNvPr>
          <p:cNvSpPr/>
          <p:nvPr/>
        </p:nvSpPr>
        <p:spPr>
          <a:xfrm>
            <a:off x="955990" y="509383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0" name="Rechteck: abgerundete Ecken 19">
            <a:extLst>
              <a:ext uri="{FF2B5EF4-FFF2-40B4-BE49-F238E27FC236}">
                <a16:creationId xmlns:a16="http://schemas.microsoft.com/office/drawing/2014/main" id="{DE95529A-2599-5347-13AC-11C39E662A27}"/>
              </a:ext>
            </a:extLst>
          </p:cNvPr>
          <p:cNvSpPr/>
          <p:nvPr/>
        </p:nvSpPr>
        <p:spPr>
          <a:xfrm>
            <a:off x="6862680" y="2765642"/>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1" name="Rechteck: abgerundete Ecken 20">
            <a:extLst>
              <a:ext uri="{FF2B5EF4-FFF2-40B4-BE49-F238E27FC236}">
                <a16:creationId xmlns:a16="http://schemas.microsoft.com/office/drawing/2014/main" id="{48DE85C7-8528-6E81-452E-3ECE639DA07B}"/>
              </a:ext>
            </a:extLst>
          </p:cNvPr>
          <p:cNvSpPr/>
          <p:nvPr/>
        </p:nvSpPr>
        <p:spPr>
          <a:xfrm>
            <a:off x="6862680" y="3566556"/>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2" name="Rechteck: abgerundete Ecken 21">
            <a:extLst>
              <a:ext uri="{FF2B5EF4-FFF2-40B4-BE49-F238E27FC236}">
                <a16:creationId xmlns:a16="http://schemas.microsoft.com/office/drawing/2014/main" id="{1FF7E48B-6E42-FC78-E110-15F1D933F56B}"/>
              </a:ext>
            </a:extLst>
          </p:cNvPr>
          <p:cNvSpPr/>
          <p:nvPr/>
        </p:nvSpPr>
        <p:spPr>
          <a:xfrm>
            <a:off x="6862680" y="433828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3" name="Rechteck: abgerundete Ecken 22">
            <a:extLst>
              <a:ext uri="{FF2B5EF4-FFF2-40B4-BE49-F238E27FC236}">
                <a16:creationId xmlns:a16="http://schemas.microsoft.com/office/drawing/2014/main" id="{B1196DBA-6D10-2900-C75C-EBE75FC5F5BC}"/>
              </a:ext>
            </a:extLst>
          </p:cNvPr>
          <p:cNvSpPr/>
          <p:nvPr/>
        </p:nvSpPr>
        <p:spPr>
          <a:xfrm>
            <a:off x="6862680" y="5110018"/>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34932897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2" y="732397"/>
            <a:ext cx="12191999"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Welches SF/Horror-Hörspiel aus der legendären Europa-Gruselserie erfuhr </a:t>
            </a:r>
            <a:b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bis heute keine Fortsetzung?</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25931"/>
            <a:ext cx="12192001"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endParaRPr lang="de-DE" sz="3200" b="1" i="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77B92784-B6BB-4E26-8A51-4CDF8DE6C6D1}"/>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286F2EC0-6CE4-F6A6-C060-D98DD1DD405F}"/>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6" name="Textfeld 5">
            <a:extLst>
              <a:ext uri="{FF2B5EF4-FFF2-40B4-BE49-F238E27FC236}">
                <a16:creationId xmlns:a16="http://schemas.microsoft.com/office/drawing/2014/main" id="{112A978B-1ACC-00E9-71B1-097DABE54E8D}"/>
              </a:ext>
            </a:extLst>
          </p:cNvPr>
          <p:cNvSpPr txBox="1"/>
          <p:nvPr/>
        </p:nvSpPr>
        <p:spPr>
          <a:xfrm flipH="1">
            <a:off x="715588" y="3822946"/>
            <a:ext cx="5792216" cy="1461939"/>
          </a:xfrm>
          <a:prstGeom prst="rect">
            <a:avLst/>
          </a:prstGeom>
          <a:noFill/>
        </p:spPr>
        <p:txBody>
          <a:bodyPr wrap="square" rtlCol="0">
            <a:spAutoFit/>
          </a:bodyPr>
          <a:lstStyle/>
          <a:p>
            <a:pPr>
              <a:spcAft>
                <a:spcPts val="30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Nacht der Todesratte«</a:t>
            </a:r>
          </a:p>
          <a:p>
            <a:pPr>
              <a:spcAft>
                <a:spcPts val="30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»Im Bann der Monsterspinne«</a:t>
            </a:r>
          </a:p>
        </p:txBody>
      </p:sp>
      <p:sp>
        <p:nvSpPr>
          <p:cNvPr id="8" name="Rechteck: abgerundete Ecken 7">
            <a:extLst>
              <a:ext uri="{FF2B5EF4-FFF2-40B4-BE49-F238E27FC236}">
                <a16:creationId xmlns:a16="http://schemas.microsoft.com/office/drawing/2014/main" id="{75733F5A-3106-ABD6-C8AB-982E368BCD01}"/>
              </a:ext>
            </a:extLst>
          </p:cNvPr>
          <p:cNvSpPr/>
          <p:nvPr/>
        </p:nvSpPr>
        <p:spPr>
          <a:xfrm>
            <a:off x="88110" y="390025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04C8EC35-7DAA-0E52-E550-60F7D5ED02AA}"/>
              </a:ext>
            </a:extLst>
          </p:cNvPr>
          <p:cNvSpPr txBox="1"/>
          <p:nvPr/>
        </p:nvSpPr>
        <p:spPr>
          <a:xfrm flipH="1">
            <a:off x="7080441" y="3822946"/>
            <a:ext cx="5364000" cy="1954381"/>
          </a:xfrm>
          <a:prstGeom prst="rect">
            <a:avLst/>
          </a:prstGeom>
          <a:noFill/>
        </p:spPr>
        <p:txBody>
          <a:bodyPr wrap="square" rtlCol="0">
            <a:spAutoFit/>
          </a:bodyPr>
          <a:lstStyle/>
          <a:p>
            <a:pPr>
              <a:spcAft>
                <a:spcPts val="30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Weltraummonster«</a:t>
            </a:r>
          </a:p>
          <a:p>
            <a:pPr>
              <a:spcAft>
                <a:spcPts val="30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»Draculas Insel, </a:t>
            </a:r>
            <a:b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Kerker des Grauens«</a:t>
            </a:r>
          </a:p>
        </p:txBody>
      </p:sp>
      <p:sp>
        <p:nvSpPr>
          <p:cNvPr id="10" name="Rechteck: abgerundete Ecken 9">
            <a:extLst>
              <a:ext uri="{FF2B5EF4-FFF2-40B4-BE49-F238E27FC236}">
                <a16:creationId xmlns:a16="http://schemas.microsoft.com/office/drawing/2014/main" id="{3B69DA03-2AE2-88CD-2D63-4884EC3DF9C8}"/>
              </a:ext>
            </a:extLst>
          </p:cNvPr>
          <p:cNvSpPr/>
          <p:nvPr/>
        </p:nvSpPr>
        <p:spPr>
          <a:xfrm>
            <a:off x="78874" y="474752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3DFA633E-2942-766F-ED6A-6F7A088A6AE8}"/>
              </a:ext>
            </a:extLst>
          </p:cNvPr>
          <p:cNvSpPr/>
          <p:nvPr/>
        </p:nvSpPr>
        <p:spPr>
          <a:xfrm>
            <a:off x="6514599" y="3900254"/>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55C2026C-6999-D111-4068-D82459FF52DA}"/>
              </a:ext>
            </a:extLst>
          </p:cNvPr>
          <p:cNvSpPr/>
          <p:nvPr/>
        </p:nvSpPr>
        <p:spPr>
          <a:xfrm>
            <a:off x="6505363" y="474752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9038357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13045"/>
            <a:ext cx="12192000" cy="2215991"/>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Wie viele Bände gehören zu Iain Banks »Culture«-Zyklus direkt und indirekt?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208527"/>
            <a:ext cx="12192000"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    </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Zyklus aus 10 Romanen plus 4 weitere</a:t>
            </a:r>
            <a:b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(»The Bridge«, 1986 [»Die Brücke«]; »</a:t>
            </a:r>
            <a:r>
              <a:rPr lang="de-DE" sz="2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Feersum</a:t>
            </a:r>
            <a:r>
              <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t>
            </a:r>
            <a:r>
              <a:rPr lang="de-DE" sz="2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Endjinn</a:t>
            </a:r>
            <a:r>
              <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1994 [»</a:t>
            </a:r>
            <a:r>
              <a:rPr lang="de-DE" sz="2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Förchtbar</a:t>
            </a:r>
            <a:r>
              <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t>
            </a:r>
            <a:r>
              <a:rPr lang="de-DE" sz="2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Maschien</a:t>
            </a:r>
            <a:r>
              <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»The </a:t>
            </a:r>
            <a:r>
              <a:rPr lang="de-DE" sz="2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Algebraist</a:t>
            </a:r>
            <a:r>
              <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2004, [»Der </a:t>
            </a:r>
            <a:r>
              <a:rPr lang="de-DE" sz="2400" b="1" dirty="0" err="1">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Algebraist</a:t>
            </a:r>
            <a:r>
              <a:rPr lang="de-DE" sz="2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»Transition«, 2009 [»Welten«])</a:t>
            </a:r>
            <a:endParaRPr lang="de-DE" sz="2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0DA774F1-9A20-48C4-BD9B-BCE804F5D5F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DD4FD88C-9E79-53C4-AE19-17A2AD06D2C0}"/>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6" name="Textfeld 5">
            <a:extLst>
              <a:ext uri="{FF2B5EF4-FFF2-40B4-BE49-F238E27FC236}">
                <a16:creationId xmlns:a16="http://schemas.microsoft.com/office/drawing/2014/main" id="{F116A94F-A3B2-8048-4BF4-F27B85CAE16C}"/>
              </a:ext>
            </a:extLst>
          </p:cNvPr>
          <p:cNvSpPr txBox="1"/>
          <p:nvPr/>
        </p:nvSpPr>
        <p:spPr>
          <a:xfrm flipH="1">
            <a:off x="1213733" y="3298023"/>
            <a:ext cx="5109207" cy="1523494"/>
          </a:xfrm>
          <a:prstGeom prst="rect">
            <a:avLst/>
          </a:prstGeom>
          <a:noFill/>
        </p:spPr>
        <p:txBody>
          <a:bodyPr wrap="square" rtlCol="0">
            <a:spAutoFit/>
          </a:bodyPr>
          <a:lstStyle/>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5 + 3</a:t>
            </a:r>
          </a:p>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8 + 9</a:t>
            </a:r>
          </a:p>
        </p:txBody>
      </p:sp>
      <p:sp>
        <p:nvSpPr>
          <p:cNvPr id="8" name="Rechteck: abgerundete Ecken 7">
            <a:extLst>
              <a:ext uri="{FF2B5EF4-FFF2-40B4-BE49-F238E27FC236}">
                <a16:creationId xmlns:a16="http://schemas.microsoft.com/office/drawing/2014/main" id="{FAEA56C0-2160-37F7-7C47-1529A9AFE34B}"/>
              </a:ext>
            </a:extLst>
          </p:cNvPr>
          <p:cNvSpPr/>
          <p:nvPr/>
        </p:nvSpPr>
        <p:spPr>
          <a:xfrm>
            <a:off x="494510" y="34288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Rechteck: abgerundete Ecken 8">
            <a:extLst>
              <a:ext uri="{FF2B5EF4-FFF2-40B4-BE49-F238E27FC236}">
                <a16:creationId xmlns:a16="http://schemas.microsoft.com/office/drawing/2014/main" id="{E913883D-0790-A150-522A-887D813E8741}"/>
              </a:ext>
            </a:extLst>
          </p:cNvPr>
          <p:cNvSpPr/>
          <p:nvPr/>
        </p:nvSpPr>
        <p:spPr>
          <a:xfrm>
            <a:off x="485274" y="41640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0" name="Rechteck: abgerundete Ecken 9">
            <a:extLst>
              <a:ext uri="{FF2B5EF4-FFF2-40B4-BE49-F238E27FC236}">
                <a16:creationId xmlns:a16="http://schemas.microsoft.com/office/drawing/2014/main" id="{65FB2CCB-E1AB-5669-51A3-3E65A29E53E2}"/>
              </a:ext>
            </a:extLst>
          </p:cNvPr>
          <p:cNvSpPr/>
          <p:nvPr/>
        </p:nvSpPr>
        <p:spPr>
          <a:xfrm>
            <a:off x="7094798" y="34288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1" name="Rechteck: abgerundete Ecken 10">
            <a:extLst>
              <a:ext uri="{FF2B5EF4-FFF2-40B4-BE49-F238E27FC236}">
                <a16:creationId xmlns:a16="http://schemas.microsoft.com/office/drawing/2014/main" id="{03345BC0-AEDE-86FA-186F-D5A21A979732}"/>
              </a:ext>
            </a:extLst>
          </p:cNvPr>
          <p:cNvSpPr/>
          <p:nvPr/>
        </p:nvSpPr>
        <p:spPr>
          <a:xfrm>
            <a:off x="7085562" y="41640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12" name="Textfeld 11">
            <a:extLst>
              <a:ext uri="{FF2B5EF4-FFF2-40B4-BE49-F238E27FC236}">
                <a16:creationId xmlns:a16="http://schemas.microsoft.com/office/drawing/2014/main" id="{7A9D732B-878F-3057-C3E0-943AF8596101}"/>
              </a:ext>
            </a:extLst>
          </p:cNvPr>
          <p:cNvSpPr txBox="1"/>
          <p:nvPr/>
        </p:nvSpPr>
        <p:spPr>
          <a:xfrm flipH="1">
            <a:off x="7803075" y="3298023"/>
            <a:ext cx="3860604" cy="1523494"/>
          </a:xfrm>
          <a:prstGeom prst="rect">
            <a:avLst/>
          </a:prstGeom>
          <a:noFill/>
        </p:spPr>
        <p:txBody>
          <a:bodyPr wrap="square" rtlCol="0">
            <a:spAutoFit/>
          </a:bodyPr>
          <a:lstStyle/>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10 + 4</a:t>
            </a:r>
          </a:p>
          <a:p>
            <a:pPr>
              <a:spcAft>
                <a:spcPts val="600"/>
              </a:spcAft>
            </a:pP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13 + 2</a:t>
            </a:r>
          </a:p>
        </p:txBody>
      </p:sp>
    </p:spTree>
    <p:extLst>
      <p:ext uri="{BB962C8B-B14F-4D97-AF65-F5344CB8AC3E}">
        <p14:creationId xmlns:p14="http://schemas.microsoft.com/office/powerpoint/2010/main" val="25956399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40C46-F496-DAF4-8E90-0D00BB7E451D}"/>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A57A9ABC-A7A6-33A2-61A8-70617ADAE50C}"/>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4" name="Textfeld 3">
            <a:extLst>
              <a:ext uri="{FF2B5EF4-FFF2-40B4-BE49-F238E27FC236}">
                <a16:creationId xmlns:a16="http://schemas.microsoft.com/office/drawing/2014/main" id="{24BC9B75-D7D8-074D-E173-6A0896679654}"/>
              </a:ext>
            </a:extLst>
          </p:cNvPr>
          <p:cNvSpPr txBox="1"/>
          <p:nvPr/>
        </p:nvSpPr>
        <p:spPr>
          <a:xfrm flipH="1">
            <a:off x="5911968" y="5938189"/>
            <a:ext cx="6280032"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endPar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905D93F5-0EF9-B571-7D0C-FD161BE5A599}"/>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529BD9A9-82C8-E960-1E24-CA293CEA1ED5}"/>
              </a:ext>
            </a:extLst>
          </p:cNvPr>
          <p:cNvSpPr txBox="1"/>
          <p:nvPr/>
        </p:nvSpPr>
        <p:spPr>
          <a:xfrm flipH="1">
            <a:off x="-2" y="710507"/>
            <a:ext cx="12192001" cy="1846659"/>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Den Planeten Vulkan kennt man aus »Star Trek«. Es gab ihn auch in der </a:t>
            </a:r>
            <a:r>
              <a:rPr lang="de-DE" sz="3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Astronomiegeschichte</a:t>
            </a: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Welche Aussage ist </a:t>
            </a:r>
            <a:r>
              <a:rPr lang="de-DE" sz="3000" b="1" u="sng" dirty="0">
                <a:solidFill>
                  <a:schemeClr val="accent2"/>
                </a:solidFill>
                <a:effectLst>
                  <a:outerShdw blurRad="38100" dist="38100" dir="2700000" algn="tl">
                    <a:srgbClr val="000000">
                      <a:alpha val="43137"/>
                    </a:srgbClr>
                  </a:outerShdw>
                </a:effectLst>
                <a:latin typeface="Avenir Next LT Pro Light" panose="020B0304020202020204" pitchFamily="34" charset="0"/>
              </a:rPr>
              <a:t>falsch</a:t>
            </a: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endParaRPr lang="en-US" sz="3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3" name="Fünfeck 2">
            <a:extLst>
              <a:ext uri="{FF2B5EF4-FFF2-40B4-BE49-F238E27FC236}">
                <a16:creationId xmlns:a16="http://schemas.microsoft.com/office/drawing/2014/main" id="{F7CAAD26-09D0-F066-B4D0-3FF11800296F}"/>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6</a:t>
            </a:r>
          </a:p>
        </p:txBody>
      </p:sp>
      <p:sp>
        <p:nvSpPr>
          <p:cNvPr id="6" name="Textfeld 5">
            <a:extLst>
              <a:ext uri="{FF2B5EF4-FFF2-40B4-BE49-F238E27FC236}">
                <a16:creationId xmlns:a16="http://schemas.microsoft.com/office/drawing/2014/main" id="{C4DD1AB0-0855-3E9B-E88B-5F305E222BD1}"/>
              </a:ext>
            </a:extLst>
          </p:cNvPr>
          <p:cNvSpPr txBox="1"/>
          <p:nvPr/>
        </p:nvSpPr>
        <p:spPr>
          <a:xfrm flipH="1">
            <a:off x="717748" y="2527645"/>
            <a:ext cx="5378252" cy="4347344"/>
          </a:xfrm>
          <a:prstGeom prst="rect">
            <a:avLst/>
          </a:prstGeom>
          <a:noFill/>
        </p:spPr>
        <p:txBody>
          <a:bodyPr wrap="square" rtlCol="0">
            <a:spAutoFit/>
          </a:bodyPr>
          <a:lstStyle/>
          <a:p>
            <a:pPr>
              <a:spcAft>
                <a:spcPts val="1500"/>
              </a:spcAft>
            </a:pP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Newtonsche Physik konnte die Planetenlaufbahnen in unserem Sonnen-system fast vollständig hin-reichend gut beschreiben, nicht aber die Bahn des Merkurs. Um dessen Bahn zu erklären, wurde Vulkan postuliert.</a:t>
            </a:r>
          </a:p>
          <a:p>
            <a:pPr>
              <a:spcAft>
                <a:spcPts val="1500"/>
              </a:spcAft>
            </a:pP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Galileo Galilei hat 1621 das Vorbeiziehen eines Objekts vor der Sonnenscheibe beobachtet und keinem Planeten </a:t>
            </a:r>
            <a:r>
              <a:rPr lang="de-DE" sz="2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zuord-nen</a:t>
            </a: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können. 1803 hat die britische Astro-</a:t>
            </a:r>
            <a:r>
              <a:rPr lang="de-DE" sz="2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nomical</a:t>
            </a: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2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Association</a:t>
            </a: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dieses Objekt als Planet Vulkan bezeichnet.</a:t>
            </a:r>
          </a:p>
        </p:txBody>
      </p:sp>
      <p:sp>
        <p:nvSpPr>
          <p:cNvPr id="8" name="Rechteck: abgerundete Ecken 7">
            <a:extLst>
              <a:ext uri="{FF2B5EF4-FFF2-40B4-BE49-F238E27FC236}">
                <a16:creationId xmlns:a16="http://schemas.microsoft.com/office/drawing/2014/main" id="{E1662C2E-4CBB-D944-FA50-4456756CA4E2}"/>
              </a:ext>
            </a:extLst>
          </p:cNvPr>
          <p:cNvSpPr/>
          <p:nvPr/>
        </p:nvSpPr>
        <p:spPr>
          <a:xfrm>
            <a:off x="88110" y="264926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B5B65AE0-6BFB-F667-FA50-DD2BA270C1B3}"/>
              </a:ext>
            </a:extLst>
          </p:cNvPr>
          <p:cNvSpPr txBox="1"/>
          <p:nvPr/>
        </p:nvSpPr>
        <p:spPr>
          <a:xfrm flipH="1">
            <a:off x="6829679" y="2508183"/>
            <a:ext cx="5329613" cy="3670236"/>
          </a:xfrm>
          <a:prstGeom prst="rect">
            <a:avLst/>
          </a:prstGeom>
          <a:noFill/>
        </p:spPr>
        <p:txBody>
          <a:bodyPr wrap="square" rtlCol="0">
            <a:spAutoFit/>
          </a:bodyPr>
          <a:lstStyle/>
          <a:p>
            <a:pPr>
              <a:spcAft>
                <a:spcPts val="1500"/>
              </a:spcAft>
            </a:pP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Die Allgemeine Relativitätstheorie erklärte 1915 die Umlaufbahn Merkurs vollständig ohne einen unentdeckten Planeten im Sonnensystem.</a:t>
            </a:r>
          </a:p>
          <a:p>
            <a:pPr>
              <a:spcAft>
                <a:spcPts val="600"/>
              </a:spcAft>
            </a:pP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französische Mathematiker Urbain Le </a:t>
            </a:r>
            <a:r>
              <a:rPr lang="de-DE" sz="22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Verrier</a:t>
            </a:r>
            <a:r>
              <a:rPr lang="de-DE" sz="2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der 1846 die Bahn des bis dahin unentdeckten Neptun als Bahn-störung des Uranus berechnet hatte, postuliert 1859 auch einen Planeten Vulkan.</a:t>
            </a:r>
          </a:p>
        </p:txBody>
      </p:sp>
      <p:sp>
        <p:nvSpPr>
          <p:cNvPr id="10" name="Rechteck: abgerundete Ecken 9">
            <a:extLst>
              <a:ext uri="{FF2B5EF4-FFF2-40B4-BE49-F238E27FC236}">
                <a16:creationId xmlns:a16="http://schemas.microsoft.com/office/drawing/2014/main" id="{8095292F-6B98-436A-66C8-9B8E5BA1ECAE}"/>
              </a:ext>
            </a:extLst>
          </p:cNvPr>
          <p:cNvSpPr/>
          <p:nvPr/>
        </p:nvSpPr>
        <p:spPr>
          <a:xfrm>
            <a:off x="78874" y="489754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4288B1A3-2543-43E7-3676-273EBD4408F4}"/>
              </a:ext>
            </a:extLst>
          </p:cNvPr>
          <p:cNvSpPr/>
          <p:nvPr/>
        </p:nvSpPr>
        <p:spPr>
          <a:xfrm>
            <a:off x="6213037" y="263154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145EBB82-FF10-FE96-2828-40ED0E0E0CEC}"/>
              </a:ext>
            </a:extLst>
          </p:cNvPr>
          <p:cNvSpPr/>
          <p:nvPr/>
        </p:nvSpPr>
        <p:spPr>
          <a:xfrm>
            <a:off x="6203801" y="415781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4808321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707547"/>
            <a:ext cx="12192001"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Einige Kurzgeschichtensammlungen sind berühmt geworden, aber wie viele Kurzgeschichten enthalten sie? Ordne zu:</a:t>
            </a:r>
            <a:endPar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 y="5943244"/>
            <a:ext cx="12192001"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A-4    B-1    C-2    D-3</a:t>
            </a:r>
            <a:endPar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9B192BFD-CC99-41EF-B3F9-15E53123C9C9}"/>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A6362A05-93F7-5F69-C013-145200A88BFC}"/>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7</a:t>
            </a:r>
          </a:p>
        </p:txBody>
      </p:sp>
      <p:sp>
        <p:nvSpPr>
          <p:cNvPr id="14" name="Textfeld 13">
            <a:extLst>
              <a:ext uri="{FF2B5EF4-FFF2-40B4-BE49-F238E27FC236}">
                <a16:creationId xmlns:a16="http://schemas.microsoft.com/office/drawing/2014/main" id="{4CAE16AE-DD1E-7B0D-DE53-AB452A1D3700}"/>
              </a:ext>
            </a:extLst>
          </p:cNvPr>
          <p:cNvSpPr txBox="1"/>
          <p:nvPr/>
        </p:nvSpPr>
        <p:spPr>
          <a:xfrm flipH="1">
            <a:off x="788609" y="3576565"/>
            <a:ext cx="7581861" cy="2492542"/>
          </a:xfrm>
          <a:prstGeom prst="rect">
            <a:avLst/>
          </a:prstGeom>
          <a:noFill/>
        </p:spPr>
        <p:txBody>
          <a:bodyPr wrap="square" rtlCol="0">
            <a:spAutoFit/>
          </a:bodyPr>
          <a:lstStyle/>
          <a:p>
            <a:pPr>
              <a:lnSpc>
                <a:spcPts val="4300"/>
              </a:lnSpc>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Isaac Asimov, »I, Robot«</a:t>
            </a:r>
          </a:p>
          <a:p>
            <a:pPr>
              <a:lnSpc>
                <a:spcPts val="4300"/>
              </a:lnSpc>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Herbert W. Franke, »Der grüne Komet«</a:t>
            </a:r>
          </a:p>
          <a:p>
            <a:pPr>
              <a:lnSpc>
                <a:spcPts val="4300"/>
              </a:lnSpc>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Harlan Ellison,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Dangerous</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Visions</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marL="3763963" indent="-3763963">
              <a:lnSpc>
                <a:spcPts val="4300"/>
              </a:lnSpc>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Ray Bradbury, »The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Martian</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Chronicles«</a:t>
            </a:r>
          </a:p>
        </p:txBody>
      </p:sp>
      <p:sp>
        <p:nvSpPr>
          <p:cNvPr id="15" name="Textfeld 14">
            <a:extLst>
              <a:ext uri="{FF2B5EF4-FFF2-40B4-BE49-F238E27FC236}">
                <a16:creationId xmlns:a16="http://schemas.microsoft.com/office/drawing/2014/main" id="{F82DF719-80B8-EA05-010F-BFD3978D9EA7}"/>
              </a:ext>
            </a:extLst>
          </p:cNvPr>
          <p:cNvSpPr txBox="1"/>
          <p:nvPr/>
        </p:nvSpPr>
        <p:spPr>
          <a:xfrm flipH="1">
            <a:off x="8497436" y="3624939"/>
            <a:ext cx="3691317" cy="2479846"/>
          </a:xfrm>
          <a:prstGeom prst="rect">
            <a:avLst/>
          </a:prstGeom>
          <a:noFill/>
        </p:spPr>
        <p:txBody>
          <a:bodyPr wrap="square" rtlCol="0">
            <a:spAutoFit/>
          </a:bodyPr>
          <a:lstStyle/>
          <a:p>
            <a:pPr>
              <a:lnSpc>
                <a:spcPts val="4300"/>
              </a:lnSpc>
              <a:spcAft>
                <a:spcPts val="600"/>
              </a:spcAft>
              <a:tabLst>
                <a:tab pos="3405188" algn="r"/>
              </a:tabLs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I00000I</a:t>
            </a:r>
            <a:r>
              <a:rPr lang="de-DE" sz="2400" b="1" baseline="-25000" dirty="0">
                <a:solidFill>
                  <a:srgbClr val="FFFF00"/>
                </a:solidFill>
                <a:effectLst>
                  <a:outerShdw blurRad="38100" dist="38100" dir="2700000" algn="tl">
                    <a:srgbClr val="000000">
                      <a:alpha val="43137"/>
                    </a:srgbClr>
                  </a:outerShdw>
                </a:effectLst>
                <a:latin typeface="Avenir Next LT Pro Light" panose="020B0304020202020204" pitchFamily="34" charset="0"/>
              </a:rPr>
              <a:t>B</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 2</a:t>
            </a:r>
            <a:r>
              <a:rPr lang="de-DE" sz="2800" b="1" baseline="30000" dirty="0">
                <a:solidFill>
                  <a:srgbClr val="FFFF00"/>
                </a:solidFill>
                <a:effectLst>
                  <a:outerShdw blurRad="38100" dist="38100" dir="2700000" algn="tl">
                    <a:srgbClr val="000000">
                      <a:alpha val="43137"/>
                    </a:srgbClr>
                  </a:outerShdw>
                </a:effectLst>
                <a:latin typeface="Avenir Next LT Pro Light" panose="020B0304020202020204" pitchFamily="34" charset="0"/>
              </a:rPr>
              <a:t>6</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	= 65</a:t>
            </a:r>
          </a:p>
          <a:p>
            <a:pPr>
              <a:lnSpc>
                <a:spcPts val="4300"/>
              </a:lnSpc>
              <a:spcAft>
                <a:spcPts val="600"/>
              </a:spcAft>
              <a:tabLst>
                <a:tab pos="3405188" algn="r"/>
              </a:tabLs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I000I</a:t>
            </a:r>
            <a:r>
              <a:rPr lang="de-DE" sz="2400" b="1" baseline="-25000" dirty="0">
                <a:solidFill>
                  <a:srgbClr val="FFFF00"/>
                </a:solidFill>
                <a:effectLst>
                  <a:outerShdw blurRad="38100" dist="38100" dir="2700000" algn="tl">
                    <a:srgbClr val="000000">
                      <a:alpha val="43137"/>
                    </a:srgbClr>
                  </a:outerShdw>
                </a:effectLst>
                <a:latin typeface="Avenir Next LT Pro Light" panose="020B0304020202020204" pitchFamily="34" charset="0"/>
              </a:rPr>
              <a:t>B</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 2</a:t>
            </a:r>
            <a:r>
              <a:rPr lang="de-DE" sz="2800" b="1" baseline="30000" dirty="0">
                <a:solidFill>
                  <a:srgbClr val="FFFF00"/>
                </a:solidFill>
                <a:effectLst>
                  <a:outerShdw blurRad="38100" dist="38100" dir="2700000" algn="tl">
                    <a:srgbClr val="000000">
                      <a:alpha val="43137"/>
                    </a:srgbClr>
                  </a:outerShdw>
                </a:effectLst>
                <a:latin typeface="Avenir Next LT Pro Light" panose="020B0304020202020204" pitchFamily="34" charset="0"/>
              </a:rPr>
              <a:t>5</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	= 33</a:t>
            </a:r>
          </a:p>
          <a:p>
            <a:pPr>
              <a:lnSpc>
                <a:spcPts val="4300"/>
              </a:lnSpc>
              <a:spcAft>
                <a:spcPts val="600"/>
              </a:spcAft>
              <a:tabLst>
                <a:tab pos="3405188" algn="r"/>
              </a:tabLs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II00I</a:t>
            </a:r>
            <a:r>
              <a:rPr lang="de-DE" sz="2400" b="1" baseline="-25000" dirty="0">
                <a:solidFill>
                  <a:srgbClr val="FFFF00"/>
                </a:solidFill>
                <a:effectLst>
                  <a:outerShdw blurRad="38100" dist="38100" dir="2700000" algn="tl">
                    <a:srgbClr val="000000">
                      <a:alpha val="43137"/>
                    </a:srgbClr>
                  </a:outerShdw>
                </a:effectLst>
                <a:latin typeface="Avenir Next LT Pro Light" panose="020B0304020202020204" pitchFamily="34" charset="0"/>
              </a:rPr>
              <a:t>B</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 2</a:t>
            </a:r>
            <a:r>
              <a:rPr lang="de-DE" sz="2800" b="1" baseline="30000" dirty="0">
                <a:solidFill>
                  <a:srgbClr val="FFFF00"/>
                </a:solidFill>
                <a:effectLst>
                  <a:outerShdw blurRad="38100" dist="38100" dir="2700000" algn="tl">
                    <a:srgbClr val="000000">
                      <a:alpha val="43137"/>
                    </a:srgbClr>
                  </a:outerShdw>
                </a:effectLst>
                <a:latin typeface="Avenir Next LT Pro Light" panose="020B0304020202020204" pitchFamily="34" charset="0"/>
              </a:rPr>
              <a:t>4</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+2</a:t>
            </a:r>
            <a:r>
              <a:rPr lang="de-DE" sz="2800" b="1" baseline="30000" dirty="0">
                <a:solidFill>
                  <a:srgbClr val="FFFF00"/>
                </a:solidFill>
                <a:effectLst>
                  <a:outerShdw blurRad="38100" dist="38100" dir="2700000" algn="tl">
                    <a:srgbClr val="000000">
                      <a:alpha val="43137"/>
                    </a:srgbClr>
                  </a:outerShdw>
                </a:effectLst>
                <a:latin typeface="Avenir Next LT Pro Light" panose="020B0304020202020204" pitchFamily="34" charset="0"/>
              </a:rPr>
              <a:t>3</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	= 25</a:t>
            </a:r>
          </a:p>
          <a:p>
            <a:pPr marL="3763963" indent="-3763963">
              <a:lnSpc>
                <a:spcPts val="4300"/>
              </a:lnSpc>
              <a:spcAft>
                <a:spcPts val="600"/>
              </a:spcAft>
              <a:tabLst>
                <a:tab pos="3405188" algn="r"/>
              </a:tabLs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I00I</a:t>
            </a:r>
            <a:r>
              <a:rPr lang="de-DE" sz="2400" b="1" baseline="-25000" dirty="0">
                <a:solidFill>
                  <a:srgbClr val="FFFF00"/>
                </a:solidFill>
                <a:effectLst>
                  <a:outerShdw blurRad="38100" dist="38100" dir="2700000" algn="tl">
                    <a:srgbClr val="000000">
                      <a:alpha val="43137"/>
                    </a:srgbClr>
                  </a:outerShdw>
                </a:effectLst>
                <a:latin typeface="Avenir Next LT Pro Light" panose="020B0304020202020204" pitchFamily="34" charset="0"/>
              </a:rPr>
              <a:t>B</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 2³+1	=   9</a:t>
            </a:r>
          </a:p>
        </p:txBody>
      </p:sp>
      <p:sp>
        <p:nvSpPr>
          <p:cNvPr id="16" name="Rechteck: abgerundete Ecken 15">
            <a:extLst>
              <a:ext uri="{FF2B5EF4-FFF2-40B4-BE49-F238E27FC236}">
                <a16:creationId xmlns:a16="http://schemas.microsoft.com/office/drawing/2014/main" id="{D2D43348-43E2-3779-5A9A-C5758D2B3F76}"/>
              </a:ext>
            </a:extLst>
          </p:cNvPr>
          <p:cNvSpPr/>
          <p:nvPr/>
        </p:nvSpPr>
        <p:spPr>
          <a:xfrm>
            <a:off x="177774" y="362493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7" name="Rechteck: abgerundete Ecken 16">
            <a:extLst>
              <a:ext uri="{FF2B5EF4-FFF2-40B4-BE49-F238E27FC236}">
                <a16:creationId xmlns:a16="http://schemas.microsoft.com/office/drawing/2014/main" id="{72717185-9957-FBED-93B2-1651EFE03DF3}"/>
              </a:ext>
            </a:extLst>
          </p:cNvPr>
          <p:cNvSpPr/>
          <p:nvPr/>
        </p:nvSpPr>
        <p:spPr>
          <a:xfrm>
            <a:off x="177774" y="426048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8" name="Rechteck: abgerundete Ecken 17">
            <a:extLst>
              <a:ext uri="{FF2B5EF4-FFF2-40B4-BE49-F238E27FC236}">
                <a16:creationId xmlns:a16="http://schemas.microsoft.com/office/drawing/2014/main" id="{EFB12811-98D2-04E9-1D18-720DBD09F907}"/>
              </a:ext>
            </a:extLst>
          </p:cNvPr>
          <p:cNvSpPr/>
          <p:nvPr/>
        </p:nvSpPr>
        <p:spPr>
          <a:xfrm>
            <a:off x="177774" y="485711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9" name="Rechteck: abgerundete Ecken 18">
            <a:extLst>
              <a:ext uri="{FF2B5EF4-FFF2-40B4-BE49-F238E27FC236}">
                <a16:creationId xmlns:a16="http://schemas.microsoft.com/office/drawing/2014/main" id="{0BEE8391-AAE9-D39A-FFE6-6EEA8A485324}"/>
              </a:ext>
            </a:extLst>
          </p:cNvPr>
          <p:cNvSpPr/>
          <p:nvPr/>
        </p:nvSpPr>
        <p:spPr>
          <a:xfrm>
            <a:off x="177774" y="549265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0" name="Rechteck: abgerundete Ecken 19">
            <a:extLst>
              <a:ext uri="{FF2B5EF4-FFF2-40B4-BE49-F238E27FC236}">
                <a16:creationId xmlns:a16="http://schemas.microsoft.com/office/drawing/2014/main" id="{AD300F18-F555-C004-BE79-FFCC3CF79C9C}"/>
              </a:ext>
            </a:extLst>
          </p:cNvPr>
          <p:cNvSpPr/>
          <p:nvPr/>
        </p:nvSpPr>
        <p:spPr>
          <a:xfrm>
            <a:off x="7864618" y="3641127"/>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1" name="Rechteck: abgerundete Ecken 20">
            <a:extLst>
              <a:ext uri="{FF2B5EF4-FFF2-40B4-BE49-F238E27FC236}">
                <a16:creationId xmlns:a16="http://schemas.microsoft.com/office/drawing/2014/main" id="{07B8B6DA-A834-22AB-7750-3FD10858207B}"/>
              </a:ext>
            </a:extLst>
          </p:cNvPr>
          <p:cNvSpPr/>
          <p:nvPr/>
        </p:nvSpPr>
        <p:spPr>
          <a:xfrm>
            <a:off x="7864618" y="4276670"/>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2" name="Rechteck: abgerundete Ecken 21">
            <a:extLst>
              <a:ext uri="{FF2B5EF4-FFF2-40B4-BE49-F238E27FC236}">
                <a16:creationId xmlns:a16="http://schemas.microsoft.com/office/drawing/2014/main" id="{4E428CEA-2517-FC46-9CD7-0700CC5C9C76}"/>
              </a:ext>
            </a:extLst>
          </p:cNvPr>
          <p:cNvSpPr/>
          <p:nvPr/>
        </p:nvSpPr>
        <p:spPr>
          <a:xfrm>
            <a:off x="7864618" y="487330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23" name="Rechteck: abgerundete Ecken 22">
            <a:extLst>
              <a:ext uri="{FF2B5EF4-FFF2-40B4-BE49-F238E27FC236}">
                <a16:creationId xmlns:a16="http://schemas.microsoft.com/office/drawing/2014/main" id="{61A6C690-1689-B37B-78C3-208C6DF53999}"/>
              </a:ext>
            </a:extLst>
          </p:cNvPr>
          <p:cNvSpPr/>
          <p:nvPr/>
        </p:nvSpPr>
        <p:spPr>
          <a:xfrm>
            <a:off x="7864618" y="5508844"/>
            <a:ext cx="576000"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815817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804289"/>
            <a:ext cx="12192001" cy="2585323"/>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Autor nutzte das Pseudonym S. </a:t>
            </a:r>
            <a:r>
              <a:rPr lang="de-DE" sz="54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Jaroslawzew</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444634" y="4769287"/>
            <a:ext cx="11835100" cy="2031325"/>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a:t>
            </a: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 </a:t>
            </a:r>
            <a:b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Arkadi Strugatzki für Geschichten, die er ohne Mitwirkung seines Bruders Boris schrieb</a:t>
            </a:r>
          </a:p>
        </p:txBody>
      </p:sp>
      <p:sp>
        <p:nvSpPr>
          <p:cNvPr id="7" name="Interaktive Schaltfläche: Zurückkehren 6">
            <a:hlinkClick r:id="rId2" action="ppaction://hlinksldjump" highlightClick="1"/>
            <a:extLst>
              <a:ext uri="{FF2B5EF4-FFF2-40B4-BE49-F238E27FC236}">
                <a16:creationId xmlns:a16="http://schemas.microsoft.com/office/drawing/2014/main" id="{733A5E04-A5EE-406A-98B8-91EC46E9D904}"/>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6" name="Fünfeck 5">
            <a:extLst>
              <a:ext uri="{FF2B5EF4-FFF2-40B4-BE49-F238E27FC236}">
                <a16:creationId xmlns:a16="http://schemas.microsoft.com/office/drawing/2014/main" id="{622AA7CC-119C-7FE0-876A-617E9158D888}"/>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2</a:t>
            </a:r>
          </a:p>
        </p:txBody>
      </p:sp>
      <p:sp>
        <p:nvSpPr>
          <p:cNvPr id="9" name="Textfeld 8">
            <a:extLst>
              <a:ext uri="{FF2B5EF4-FFF2-40B4-BE49-F238E27FC236}">
                <a16:creationId xmlns:a16="http://schemas.microsoft.com/office/drawing/2014/main" id="{028CA53C-D578-E7B9-85F0-71EA1365AEB9}"/>
              </a:ext>
            </a:extLst>
          </p:cNvPr>
          <p:cNvSpPr txBox="1"/>
          <p:nvPr/>
        </p:nvSpPr>
        <p:spPr>
          <a:xfrm flipH="1">
            <a:off x="1239518" y="3404327"/>
            <a:ext cx="449072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Arkadi Strugatzki</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Dmitri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Gluchowski</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0" name="Rechteck: abgerundete Ecken 9">
            <a:extLst>
              <a:ext uri="{FF2B5EF4-FFF2-40B4-BE49-F238E27FC236}">
                <a16:creationId xmlns:a16="http://schemas.microsoft.com/office/drawing/2014/main" id="{5726B2C4-E0DE-E301-A596-59D544A520EF}"/>
              </a:ext>
            </a:extLst>
          </p:cNvPr>
          <p:cNvSpPr/>
          <p:nvPr/>
        </p:nvSpPr>
        <p:spPr>
          <a:xfrm>
            <a:off x="453870" y="35006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1" name="Textfeld 10">
            <a:extLst>
              <a:ext uri="{FF2B5EF4-FFF2-40B4-BE49-F238E27FC236}">
                <a16:creationId xmlns:a16="http://schemas.microsoft.com/office/drawing/2014/main" id="{1E79DE58-4FDA-5F38-BD83-80EFA55B32EE}"/>
              </a:ext>
            </a:extLst>
          </p:cNvPr>
          <p:cNvSpPr txBox="1"/>
          <p:nvPr/>
        </p:nvSpPr>
        <p:spPr>
          <a:xfrm flipH="1">
            <a:off x="7416798" y="3443494"/>
            <a:ext cx="477520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Stanisław Lem</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Sergei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Lukjanenko</a:t>
            </a:r>
            <a:endPar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2" name="Rechteck: abgerundete Ecken 11">
            <a:extLst>
              <a:ext uri="{FF2B5EF4-FFF2-40B4-BE49-F238E27FC236}">
                <a16:creationId xmlns:a16="http://schemas.microsoft.com/office/drawing/2014/main" id="{8294FB45-DC3C-7C01-5367-08D87304CB90}"/>
              </a:ext>
            </a:extLst>
          </p:cNvPr>
          <p:cNvSpPr/>
          <p:nvPr/>
        </p:nvSpPr>
        <p:spPr>
          <a:xfrm>
            <a:off x="444634" y="410382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3" name="Rechteck: abgerundete Ecken 12">
            <a:extLst>
              <a:ext uri="{FF2B5EF4-FFF2-40B4-BE49-F238E27FC236}">
                <a16:creationId xmlns:a16="http://schemas.microsoft.com/office/drawing/2014/main" id="{5DB9CC90-6C81-D539-F6C2-DFA584972EFA}"/>
              </a:ext>
            </a:extLst>
          </p:cNvPr>
          <p:cNvSpPr/>
          <p:nvPr/>
        </p:nvSpPr>
        <p:spPr>
          <a:xfrm>
            <a:off x="6840798" y="353086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4" name="Rechteck: abgerundete Ecken 13">
            <a:extLst>
              <a:ext uri="{FF2B5EF4-FFF2-40B4-BE49-F238E27FC236}">
                <a16:creationId xmlns:a16="http://schemas.microsoft.com/office/drawing/2014/main" id="{9EEE7FF1-6CE1-7789-B25B-B27637DDEA56}"/>
              </a:ext>
            </a:extLst>
          </p:cNvPr>
          <p:cNvSpPr/>
          <p:nvPr/>
        </p:nvSpPr>
        <p:spPr>
          <a:xfrm>
            <a:off x="6831562" y="413402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103877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667785"/>
            <a:ext cx="12192000" cy="3139321"/>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»Perry Rhodan« erscheint seit September 1961 regelmäßig jede Woche mit einem neuen Heft.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Wenn das so weitergeht, wann wird dann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Band 5000 erscheinen?</a:t>
            </a:r>
            <a:endPar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1" y="5859748"/>
            <a:ext cx="12192001"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 </a:t>
            </a:r>
            <a:r>
              <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(Ende Juni 2057; aktuell: Band 3373)</a:t>
            </a:r>
            <a:endPar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DB53CCC3-667F-41D2-BF83-4B5334E77015}"/>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749CA07-3C1E-328D-E61A-80F8A67C8844}"/>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8</a:t>
            </a:r>
          </a:p>
        </p:txBody>
      </p:sp>
      <p:sp>
        <p:nvSpPr>
          <p:cNvPr id="6" name="Textfeld 5">
            <a:extLst>
              <a:ext uri="{FF2B5EF4-FFF2-40B4-BE49-F238E27FC236}">
                <a16:creationId xmlns:a16="http://schemas.microsoft.com/office/drawing/2014/main" id="{83873DB3-35CC-BA9D-D2BC-2FEE0A7A5DBF}"/>
              </a:ext>
            </a:extLst>
          </p:cNvPr>
          <p:cNvSpPr txBox="1"/>
          <p:nvPr/>
        </p:nvSpPr>
        <p:spPr>
          <a:xfrm flipH="1">
            <a:off x="867987" y="3788627"/>
            <a:ext cx="4417443" cy="2046714"/>
          </a:xfrm>
          <a:prstGeom prst="rect">
            <a:avLst/>
          </a:prstGeom>
          <a:noFill/>
        </p:spPr>
        <p:txBody>
          <a:bodyPr wrap="square" rtlCol="0">
            <a:spAutoFit/>
          </a:bodyPr>
          <a:lstStyle/>
          <a:p>
            <a:pPr>
              <a:spcAft>
                <a:spcPts val="18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90 Jahre + 8 Monate nach der ersten Mondlandung</a:t>
            </a:r>
          </a:p>
          <a:p>
            <a:pPr>
              <a:spcAft>
                <a:spcPts val="18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100 Jahre + 2 Monate nach Sputniks Piepen</a:t>
            </a:r>
          </a:p>
        </p:txBody>
      </p:sp>
      <p:sp>
        <p:nvSpPr>
          <p:cNvPr id="8" name="Rechteck: abgerundete Ecken 7">
            <a:extLst>
              <a:ext uri="{FF2B5EF4-FFF2-40B4-BE49-F238E27FC236}">
                <a16:creationId xmlns:a16="http://schemas.microsoft.com/office/drawing/2014/main" id="{77E5153F-AEE0-49E4-F2C0-9D6DD1317EA8}"/>
              </a:ext>
            </a:extLst>
          </p:cNvPr>
          <p:cNvSpPr/>
          <p:nvPr/>
        </p:nvSpPr>
        <p:spPr>
          <a:xfrm>
            <a:off x="240510" y="388496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82039B60-C8FA-B979-B661-84FB121A843E}"/>
              </a:ext>
            </a:extLst>
          </p:cNvPr>
          <p:cNvSpPr txBox="1"/>
          <p:nvPr/>
        </p:nvSpPr>
        <p:spPr>
          <a:xfrm flipH="1">
            <a:off x="6636199" y="3797314"/>
            <a:ext cx="5533101" cy="2046714"/>
          </a:xfrm>
          <a:prstGeom prst="rect">
            <a:avLst/>
          </a:prstGeom>
          <a:noFill/>
        </p:spPr>
        <p:txBody>
          <a:bodyPr wrap="square" rtlCol="0">
            <a:spAutoFit/>
          </a:bodyPr>
          <a:lstStyle/>
          <a:p>
            <a:pPr>
              <a:spcAft>
                <a:spcPts val="18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100 Jahre + 5 Monate nach </a:t>
            </a:r>
            <a:b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Juri Gagarins Mission im All</a:t>
            </a:r>
          </a:p>
          <a:p>
            <a:pPr>
              <a:spcAft>
                <a:spcPts val="18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150 Jahre nach Veröffentlichung von Laßwitz‘ »Auf zwei Planeten« </a:t>
            </a:r>
          </a:p>
        </p:txBody>
      </p:sp>
      <p:sp>
        <p:nvSpPr>
          <p:cNvPr id="10" name="Rechteck: abgerundete Ecken 9">
            <a:extLst>
              <a:ext uri="{FF2B5EF4-FFF2-40B4-BE49-F238E27FC236}">
                <a16:creationId xmlns:a16="http://schemas.microsoft.com/office/drawing/2014/main" id="{E676676A-41BB-DECB-BD70-E292DFB89E39}"/>
              </a:ext>
            </a:extLst>
          </p:cNvPr>
          <p:cNvSpPr/>
          <p:nvPr/>
        </p:nvSpPr>
        <p:spPr>
          <a:xfrm>
            <a:off x="231274" y="502315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C7903A5D-4020-D7BD-A845-1A60D582F9E5}"/>
              </a:ext>
            </a:extLst>
          </p:cNvPr>
          <p:cNvSpPr/>
          <p:nvPr/>
        </p:nvSpPr>
        <p:spPr>
          <a:xfrm>
            <a:off x="6050040" y="388468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9E595717-E696-08B3-CE74-B51FF2462619}"/>
              </a:ext>
            </a:extLst>
          </p:cNvPr>
          <p:cNvSpPr/>
          <p:nvPr/>
        </p:nvSpPr>
        <p:spPr>
          <a:xfrm>
            <a:off x="6040804" y="50228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342679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140514"/>
            <a:ext cx="12192001" cy="1723549"/>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a:t>
            </a:r>
            <a:endParaRPr lang="de-DE" sz="32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a:p>
            <a:pPr algn="ctr"/>
            <a:r>
              <a:rPr lang="de-DE" sz="2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Alpha Centauri hat drei Sonnen, zwei davon sind sich aber so nah, dass sich </a:t>
            </a:r>
            <a:br>
              <a:rPr lang="de-DE" sz="2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2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das System als Doppelsternsystem modellieren (und damit berechnen) lässt</a:t>
            </a:r>
          </a:p>
        </p:txBody>
      </p:sp>
      <p:sp>
        <p:nvSpPr>
          <p:cNvPr id="7" name="Interaktive Schaltfläche: Zurückkehren 6">
            <a:hlinkClick r:id="rId2" action="ppaction://hlinksldjump" highlightClick="1"/>
            <a:extLst>
              <a:ext uri="{FF2B5EF4-FFF2-40B4-BE49-F238E27FC236}">
                <a16:creationId xmlns:a16="http://schemas.microsoft.com/office/drawing/2014/main" id="{A7F908D7-1A67-4644-BB3F-E60D52648DD9}"/>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7745999-65A1-B995-4785-4D7ABCA2CC9A}"/>
              </a:ext>
            </a:extLst>
          </p:cNvPr>
          <p:cNvSpPr txBox="1"/>
          <p:nvPr/>
        </p:nvSpPr>
        <p:spPr>
          <a:xfrm flipH="1">
            <a:off x="-2" y="710507"/>
            <a:ext cx="12192001" cy="2308324"/>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Liu </a:t>
            </a:r>
            <a:r>
              <a:rPr lang="de-DE" sz="3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Cixins</a:t>
            </a:r>
            <a:r>
              <a:rPr lang="de-DE" sz="3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»Drei Sonnen«-Trilogie impliziert Alpha Centauri als Herkunftssystem der Aliens. Aber passt Alpha Centauri auch als Modell für das im Roman beschriebene Drei-Körper-Problem?</a:t>
            </a:r>
            <a:endParaRPr lang="en-US" sz="30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3" name="Fünfeck 2">
            <a:extLst>
              <a:ext uri="{FF2B5EF4-FFF2-40B4-BE49-F238E27FC236}">
                <a16:creationId xmlns:a16="http://schemas.microsoft.com/office/drawing/2014/main" id="{C994C9E5-EA9F-4587-16B9-0A27EED3C565}"/>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9</a:t>
            </a:r>
          </a:p>
        </p:txBody>
      </p:sp>
      <p:sp>
        <p:nvSpPr>
          <p:cNvPr id="6" name="Textfeld 5">
            <a:extLst>
              <a:ext uri="{FF2B5EF4-FFF2-40B4-BE49-F238E27FC236}">
                <a16:creationId xmlns:a16="http://schemas.microsoft.com/office/drawing/2014/main" id="{CB2E1F4B-6234-114B-DA22-EB42B4648C01}"/>
              </a:ext>
            </a:extLst>
          </p:cNvPr>
          <p:cNvSpPr txBox="1"/>
          <p:nvPr/>
        </p:nvSpPr>
        <p:spPr>
          <a:xfrm flipH="1">
            <a:off x="766388" y="3033484"/>
            <a:ext cx="5664892" cy="2008242"/>
          </a:xfrm>
          <a:prstGeom prst="rect">
            <a:avLst/>
          </a:prstGeom>
          <a:noFill/>
        </p:spPr>
        <p:txBody>
          <a:bodyPr wrap="square" rtlCol="0">
            <a:spAutoFit/>
          </a:bodyPr>
          <a:lstStyle/>
          <a:p>
            <a:pPr>
              <a:spcAft>
                <a:spcPts val="15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Nein. Alpha Centauri hat keine drei Sonnen </a:t>
            </a:r>
          </a:p>
          <a:p>
            <a:pPr>
              <a:spcAft>
                <a:spcPts val="15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Nein. Alpha Centauri hat keine Planeten</a:t>
            </a:r>
          </a:p>
        </p:txBody>
      </p:sp>
      <p:sp>
        <p:nvSpPr>
          <p:cNvPr id="8" name="Rechteck: abgerundete Ecken 7">
            <a:extLst>
              <a:ext uri="{FF2B5EF4-FFF2-40B4-BE49-F238E27FC236}">
                <a16:creationId xmlns:a16="http://schemas.microsoft.com/office/drawing/2014/main" id="{21867F44-14C2-80DC-1B9F-34015C2B84A3}"/>
              </a:ext>
            </a:extLst>
          </p:cNvPr>
          <p:cNvSpPr/>
          <p:nvPr/>
        </p:nvSpPr>
        <p:spPr>
          <a:xfrm>
            <a:off x="88110" y="321347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9160716B-0AE9-89CC-28AA-0279E9508291}"/>
              </a:ext>
            </a:extLst>
          </p:cNvPr>
          <p:cNvSpPr txBox="1"/>
          <p:nvPr/>
        </p:nvSpPr>
        <p:spPr>
          <a:xfrm flipH="1">
            <a:off x="6878320" y="3052940"/>
            <a:ext cx="5364000" cy="2008242"/>
          </a:xfrm>
          <a:prstGeom prst="rect">
            <a:avLst/>
          </a:prstGeom>
          <a:noFill/>
        </p:spPr>
        <p:txBody>
          <a:bodyPr wrap="square" rtlCol="0">
            <a:spAutoFit/>
          </a:bodyPr>
          <a:lstStyle/>
          <a:p>
            <a:pPr>
              <a:spcAft>
                <a:spcPts val="15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Nein. Alpha Centauri ist kein stark chaotisches, </a:t>
            </a:r>
            <a:r>
              <a:rPr lang="de-DE" sz="28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unberechen</a:t>
            </a: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-bares System</a:t>
            </a:r>
          </a:p>
          <a:p>
            <a:pPr>
              <a:spcAft>
                <a:spcPts val="600"/>
              </a:spcAft>
            </a:pPr>
            <a:r>
              <a:rPr lang="de-DE" sz="28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Ja. Alpha Centauri passt </a:t>
            </a:r>
          </a:p>
        </p:txBody>
      </p:sp>
      <p:sp>
        <p:nvSpPr>
          <p:cNvPr id="10" name="Rechteck: abgerundete Ecken 9">
            <a:extLst>
              <a:ext uri="{FF2B5EF4-FFF2-40B4-BE49-F238E27FC236}">
                <a16:creationId xmlns:a16="http://schemas.microsoft.com/office/drawing/2014/main" id="{8827946B-34D4-B11D-5E7F-BCBC8419D194}"/>
              </a:ext>
            </a:extLst>
          </p:cNvPr>
          <p:cNvSpPr/>
          <p:nvPr/>
        </p:nvSpPr>
        <p:spPr>
          <a:xfrm>
            <a:off x="78874" y="425552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EC5267CE-3C41-96B7-2D20-7E6F3D084E8E}"/>
              </a:ext>
            </a:extLst>
          </p:cNvPr>
          <p:cNvSpPr/>
          <p:nvPr/>
        </p:nvSpPr>
        <p:spPr>
          <a:xfrm>
            <a:off x="6261678" y="325411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87EFD064-510D-9BBC-6639-F56FD62E9DD5}"/>
              </a:ext>
            </a:extLst>
          </p:cNvPr>
          <p:cNvSpPr/>
          <p:nvPr/>
        </p:nvSpPr>
        <p:spPr>
          <a:xfrm>
            <a:off x="6252442" y="451774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3655348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422716"/>
            <a:ext cx="12192000" cy="1323439"/>
          </a:xfrm>
          <a:prstGeom prst="rect">
            <a:avLst/>
          </a:prstGeom>
          <a:noFill/>
        </p:spPr>
        <p:txBody>
          <a:bodyPr wrap="square" rtlCol="0">
            <a:spAutoFit/>
          </a:bodyPr>
          <a:lstStyle/>
          <a:p>
            <a:pPr lvl="0"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it-IT" sz="54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B</a:t>
            </a:r>
            <a:endParaRPr lang="it-IT" sz="40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endParaRPr>
          </a:p>
          <a:p>
            <a:pPr lvl="0" algn="ctr"/>
            <a:r>
              <a:rPr lang="it-IT" sz="26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»Neongrau« in Hamburg, »</a:t>
            </a:r>
            <a:r>
              <a:rPr lang="it-IT" sz="2600" b="1" dirty="0" err="1">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Neurobiest</a:t>
            </a:r>
            <a:r>
              <a:rPr lang="it-IT" sz="26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 in </a:t>
            </a:r>
            <a:r>
              <a:rPr lang="it-IT" sz="2600" b="1" dirty="0" err="1">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Berlin</a:t>
            </a:r>
            <a:r>
              <a:rPr lang="it-IT" sz="26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 »</a:t>
            </a:r>
            <a:r>
              <a:rPr lang="it-IT" sz="2600" b="1" dirty="0" err="1">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Denial</a:t>
            </a:r>
            <a:r>
              <a:rPr lang="it-IT" sz="26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rPr>
              <a:t> of Service« in Frankfurt</a:t>
            </a:r>
            <a:endParaRPr lang="de-DE" sz="2600" b="1" dirty="0">
              <a:solidFill>
                <a:srgbClr val="32C7A9">
                  <a:lumMod val="60000"/>
                  <a:lumOff val="40000"/>
                </a:srgb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0DA774F1-9A20-48C4-BD9B-BCE804F5D5F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0E0334C9-1AAF-E5B9-1534-1E31B5334841}"/>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10</a:t>
            </a:r>
          </a:p>
        </p:txBody>
      </p:sp>
      <p:sp>
        <p:nvSpPr>
          <p:cNvPr id="14" name="Textfeld 13">
            <a:extLst>
              <a:ext uri="{FF2B5EF4-FFF2-40B4-BE49-F238E27FC236}">
                <a16:creationId xmlns:a16="http://schemas.microsoft.com/office/drawing/2014/main" id="{BE5FF795-9CF6-663F-3C9F-485642AA7A2C}"/>
              </a:ext>
            </a:extLst>
          </p:cNvPr>
          <p:cNvSpPr txBox="1"/>
          <p:nvPr/>
        </p:nvSpPr>
        <p:spPr>
          <a:xfrm flipH="1">
            <a:off x="244223" y="792489"/>
            <a:ext cx="11608793" cy="2954655"/>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Drei Romane Aiki Miras spielen in der gleichen Zukunft Ende des 21. Jahrhunderts. In welchen Städten? </a:t>
            </a:r>
            <a:endParaRPr lang="fr-FR" sz="4400" b="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15" name="Textfeld 14">
            <a:extLst>
              <a:ext uri="{FF2B5EF4-FFF2-40B4-BE49-F238E27FC236}">
                <a16:creationId xmlns:a16="http://schemas.microsoft.com/office/drawing/2014/main" id="{75287695-6CE7-204D-04A6-23DC23D0A583}"/>
              </a:ext>
            </a:extLst>
          </p:cNvPr>
          <p:cNvSpPr txBox="1"/>
          <p:nvPr/>
        </p:nvSpPr>
        <p:spPr>
          <a:xfrm flipH="1">
            <a:off x="878150" y="3903511"/>
            <a:ext cx="5271189" cy="1308050"/>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München / Paris / London</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Madrid / Chicago / Rio</a:t>
            </a:r>
          </a:p>
        </p:txBody>
      </p:sp>
      <p:sp>
        <p:nvSpPr>
          <p:cNvPr id="16" name="Rechteck: abgerundete Ecken 15">
            <a:extLst>
              <a:ext uri="{FF2B5EF4-FFF2-40B4-BE49-F238E27FC236}">
                <a16:creationId xmlns:a16="http://schemas.microsoft.com/office/drawing/2014/main" id="{86BE3678-1235-ABBD-F4F9-5D919992EB1C}"/>
              </a:ext>
            </a:extLst>
          </p:cNvPr>
          <p:cNvSpPr/>
          <p:nvPr/>
        </p:nvSpPr>
        <p:spPr>
          <a:xfrm>
            <a:off x="250670" y="393149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7" name="Textfeld 16">
            <a:extLst>
              <a:ext uri="{FF2B5EF4-FFF2-40B4-BE49-F238E27FC236}">
                <a16:creationId xmlns:a16="http://schemas.microsoft.com/office/drawing/2014/main" id="{E94E5A0E-69AA-5230-3117-695ED6C26C77}"/>
              </a:ext>
            </a:extLst>
          </p:cNvPr>
          <p:cNvSpPr txBox="1"/>
          <p:nvPr/>
        </p:nvSpPr>
        <p:spPr>
          <a:xfrm flipH="1">
            <a:off x="6685279" y="3903511"/>
            <a:ext cx="5506719" cy="1308050"/>
          </a:xfrm>
          <a:prstGeom prst="rect">
            <a:avLst/>
          </a:prstGeom>
          <a:noFill/>
        </p:spPr>
        <p:txBody>
          <a:bodyPr wrap="square" rtlCol="0">
            <a:spAutoFit/>
          </a:bodyPr>
          <a:lstStyle/>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‎Hamburg / Berlin / Frankfurt</a:t>
            </a:r>
          </a:p>
          <a:p>
            <a:pPr>
              <a:spcAft>
                <a:spcPts val="18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New York / Kairo / San Diego</a:t>
            </a:r>
          </a:p>
        </p:txBody>
      </p:sp>
      <p:sp>
        <p:nvSpPr>
          <p:cNvPr id="18" name="Rechteck: abgerundete Ecken 17">
            <a:extLst>
              <a:ext uri="{FF2B5EF4-FFF2-40B4-BE49-F238E27FC236}">
                <a16:creationId xmlns:a16="http://schemas.microsoft.com/office/drawing/2014/main" id="{4B49682F-B44C-9A32-8A16-2169850DEF4C}"/>
              </a:ext>
            </a:extLst>
          </p:cNvPr>
          <p:cNvSpPr/>
          <p:nvPr/>
        </p:nvSpPr>
        <p:spPr>
          <a:xfrm>
            <a:off x="241434" y="46409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9" name="Rechteck: abgerundete Ecken 18">
            <a:extLst>
              <a:ext uri="{FF2B5EF4-FFF2-40B4-BE49-F238E27FC236}">
                <a16:creationId xmlns:a16="http://schemas.microsoft.com/office/drawing/2014/main" id="{027CCF1E-E92D-D63E-68EF-6073798A4852}"/>
              </a:ext>
            </a:extLst>
          </p:cNvPr>
          <p:cNvSpPr/>
          <p:nvPr/>
        </p:nvSpPr>
        <p:spPr>
          <a:xfrm>
            <a:off x="6099118" y="3961701"/>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0" name="Rechteck: abgerundete Ecken 19">
            <a:extLst>
              <a:ext uri="{FF2B5EF4-FFF2-40B4-BE49-F238E27FC236}">
                <a16:creationId xmlns:a16="http://schemas.microsoft.com/office/drawing/2014/main" id="{03501CEC-84A2-BF1D-04F1-4D2990530E73}"/>
              </a:ext>
            </a:extLst>
          </p:cNvPr>
          <p:cNvSpPr/>
          <p:nvPr/>
        </p:nvSpPr>
        <p:spPr>
          <a:xfrm>
            <a:off x="6089882" y="4640947"/>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094254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45" y="5928162"/>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4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A-4   B-3   C-1   D-2</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0DA774F1-9A20-48C4-BD9B-BCE804F5D5F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DDF763D4-B80A-6B96-477A-CA5E8E5D3C8F}"/>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11</a:t>
            </a:r>
          </a:p>
        </p:txBody>
      </p:sp>
      <p:sp>
        <p:nvSpPr>
          <p:cNvPr id="15" name="Textfeld 14">
            <a:extLst>
              <a:ext uri="{FF2B5EF4-FFF2-40B4-BE49-F238E27FC236}">
                <a16:creationId xmlns:a16="http://schemas.microsoft.com/office/drawing/2014/main" id="{3CC753F9-EA0D-952B-619A-6E3BA9510FD2}"/>
              </a:ext>
            </a:extLst>
          </p:cNvPr>
          <p:cNvSpPr txBox="1"/>
          <p:nvPr/>
        </p:nvSpPr>
        <p:spPr>
          <a:xfrm flipH="1">
            <a:off x="244223" y="670100"/>
            <a:ext cx="11608795"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Ordne den Originaltitel dem Titel der deutschsprachigen Ausgabe zu:</a:t>
            </a:r>
          </a:p>
        </p:txBody>
      </p:sp>
      <p:sp>
        <p:nvSpPr>
          <p:cNvPr id="17" name="Textfeld 16">
            <a:extLst>
              <a:ext uri="{FF2B5EF4-FFF2-40B4-BE49-F238E27FC236}">
                <a16:creationId xmlns:a16="http://schemas.microsoft.com/office/drawing/2014/main" id="{A7FD826E-8A07-5D59-4B6C-7F1B52D33386}"/>
              </a:ext>
            </a:extLst>
          </p:cNvPr>
          <p:cNvSpPr txBox="1"/>
          <p:nvPr/>
        </p:nvSpPr>
        <p:spPr>
          <a:xfrm flipH="1">
            <a:off x="708334" y="2908118"/>
            <a:ext cx="5546545" cy="2754600"/>
          </a:xfrm>
          <a:prstGeom prst="rect">
            <a:avLst/>
          </a:prstGeom>
          <a:noFill/>
        </p:spPr>
        <p:txBody>
          <a:bodyPr wrap="square" rtlCol="0">
            <a:spAutoFit/>
          </a:bodyPr>
          <a:lstStyle/>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»Earth </a:t>
            </a:r>
            <a:r>
              <a:rPr lang="de-DE" sz="31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is</a:t>
            </a: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Room </a:t>
            </a:r>
            <a:r>
              <a:rPr lang="de-DE" sz="31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Enough</a:t>
            </a: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t>
            </a:r>
            <a:r>
              <a:rPr lang="de-DE" sz="31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Make</a:t>
            </a: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Room! </a:t>
            </a:r>
            <a:r>
              <a:rPr lang="de-DE" sz="31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Make</a:t>
            </a: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Room!«</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»Thorns«</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»The Iron Thorn«</a:t>
            </a:r>
          </a:p>
        </p:txBody>
      </p:sp>
      <p:sp>
        <p:nvSpPr>
          <p:cNvPr id="19" name="Textfeld 18">
            <a:extLst>
              <a:ext uri="{FF2B5EF4-FFF2-40B4-BE49-F238E27FC236}">
                <a16:creationId xmlns:a16="http://schemas.microsoft.com/office/drawing/2014/main" id="{C0CB54CB-D74E-7270-C2BA-D89F5F2D0730}"/>
              </a:ext>
            </a:extLst>
          </p:cNvPr>
          <p:cNvSpPr txBox="1"/>
          <p:nvPr/>
        </p:nvSpPr>
        <p:spPr>
          <a:xfrm flipH="1">
            <a:off x="6571266" y="2908118"/>
            <a:ext cx="5620733" cy="2754600"/>
          </a:xfrm>
          <a:prstGeom prst="rect">
            <a:avLst/>
          </a:prstGeom>
          <a:noFill/>
        </p:spPr>
        <p:txBody>
          <a:bodyPr wrap="square" rtlCol="0">
            <a:spAutoFit/>
          </a:bodyPr>
          <a:lstStyle/>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»Der Gesang der Neuronen«</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»Das verschollene Raumschiff«</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»New York 1999«</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»Geliebter Roboter«</a:t>
            </a:r>
          </a:p>
        </p:txBody>
      </p:sp>
      <p:sp>
        <p:nvSpPr>
          <p:cNvPr id="23" name="Rechteck: abgerundete Ecken 22">
            <a:extLst>
              <a:ext uri="{FF2B5EF4-FFF2-40B4-BE49-F238E27FC236}">
                <a16:creationId xmlns:a16="http://schemas.microsoft.com/office/drawing/2014/main" id="{7C59F7E3-D5B9-8586-1630-2C3533976772}"/>
              </a:ext>
            </a:extLst>
          </p:cNvPr>
          <p:cNvSpPr/>
          <p:nvPr/>
        </p:nvSpPr>
        <p:spPr>
          <a:xfrm>
            <a:off x="175322" y="29273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24" name="Rechteck: abgerundete Ecken 23">
            <a:extLst>
              <a:ext uri="{FF2B5EF4-FFF2-40B4-BE49-F238E27FC236}">
                <a16:creationId xmlns:a16="http://schemas.microsoft.com/office/drawing/2014/main" id="{FAEAE741-1BD5-BEB5-ACEC-B6D5AC6042C1}"/>
              </a:ext>
            </a:extLst>
          </p:cNvPr>
          <p:cNvSpPr/>
          <p:nvPr/>
        </p:nvSpPr>
        <p:spPr>
          <a:xfrm>
            <a:off x="175322" y="365039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5" name="Rechteck: abgerundete Ecken 24">
            <a:extLst>
              <a:ext uri="{FF2B5EF4-FFF2-40B4-BE49-F238E27FC236}">
                <a16:creationId xmlns:a16="http://schemas.microsoft.com/office/drawing/2014/main" id="{1287CC42-9CF7-ACE7-DFF5-43EA791BAB9B}"/>
              </a:ext>
            </a:extLst>
          </p:cNvPr>
          <p:cNvSpPr/>
          <p:nvPr/>
        </p:nvSpPr>
        <p:spPr>
          <a:xfrm>
            <a:off x="175322" y="434430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26" name="Rechteck: abgerundete Ecken 25">
            <a:extLst>
              <a:ext uri="{FF2B5EF4-FFF2-40B4-BE49-F238E27FC236}">
                <a16:creationId xmlns:a16="http://schemas.microsoft.com/office/drawing/2014/main" id="{2B121268-74B8-FE7E-7D5C-61B7389DBFF7}"/>
              </a:ext>
            </a:extLst>
          </p:cNvPr>
          <p:cNvSpPr/>
          <p:nvPr/>
        </p:nvSpPr>
        <p:spPr>
          <a:xfrm>
            <a:off x="175322" y="505767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
        <p:nvSpPr>
          <p:cNvPr id="27" name="Rechteck: abgerundete Ecken 26">
            <a:extLst>
              <a:ext uri="{FF2B5EF4-FFF2-40B4-BE49-F238E27FC236}">
                <a16:creationId xmlns:a16="http://schemas.microsoft.com/office/drawing/2014/main" id="{B76D7DCA-5FB6-F701-87A7-6F465CC8D793}"/>
              </a:ext>
            </a:extLst>
          </p:cNvPr>
          <p:cNvSpPr/>
          <p:nvPr/>
        </p:nvSpPr>
        <p:spPr>
          <a:xfrm>
            <a:off x="5991814" y="2943496"/>
            <a:ext cx="541629"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1</a:t>
            </a:r>
          </a:p>
        </p:txBody>
      </p:sp>
      <p:sp>
        <p:nvSpPr>
          <p:cNvPr id="28" name="Rechteck: abgerundete Ecken 27">
            <a:extLst>
              <a:ext uri="{FF2B5EF4-FFF2-40B4-BE49-F238E27FC236}">
                <a16:creationId xmlns:a16="http://schemas.microsoft.com/office/drawing/2014/main" id="{7EC3C252-CE78-B4BE-2086-1150772FCAE3}"/>
              </a:ext>
            </a:extLst>
          </p:cNvPr>
          <p:cNvSpPr/>
          <p:nvPr/>
        </p:nvSpPr>
        <p:spPr>
          <a:xfrm>
            <a:off x="5991814" y="3666587"/>
            <a:ext cx="541629"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2</a:t>
            </a:r>
          </a:p>
        </p:txBody>
      </p:sp>
      <p:sp>
        <p:nvSpPr>
          <p:cNvPr id="29" name="Rechteck: abgerundete Ecken 28">
            <a:extLst>
              <a:ext uri="{FF2B5EF4-FFF2-40B4-BE49-F238E27FC236}">
                <a16:creationId xmlns:a16="http://schemas.microsoft.com/office/drawing/2014/main" id="{55A93849-10FF-D485-BAD2-48C956F9B847}"/>
              </a:ext>
            </a:extLst>
          </p:cNvPr>
          <p:cNvSpPr/>
          <p:nvPr/>
        </p:nvSpPr>
        <p:spPr>
          <a:xfrm>
            <a:off x="5991814" y="4360496"/>
            <a:ext cx="541629"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3</a:t>
            </a:r>
          </a:p>
        </p:txBody>
      </p:sp>
      <p:sp>
        <p:nvSpPr>
          <p:cNvPr id="30" name="Rechteck: abgerundete Ecken 29">
            <a:extLst>
              <a:ext uri="{FF2B5EF4-FFF2-40B4-BE49-F238E27FC236}">
                <a16:creationId xmlns:a16="http://schemas.microsoft.com/office/drawing/2014/main" id="{AD9E82C8-242A-7EA8-AAAD-C09FD684DBFE}"/>
              </a:ext>
            </a:extLst>
          </p:cNvPr>
          <p:cNvSpPr/>
          <p:nvPr/>
        </p:nvSpPr>
        <p:spPr>
          <a:xfrm>
            <a:off x="5991814" y="5073860"/>
            <a:ext cx="541629" cy="540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4</a:t>
            </a:r>
          </a:p>
        </p:txBody>
      </p:sp>
    </p:spTree>
    <p:extLst>
      <p:ext uri="{BB962C8B-B14F-4D97-AF65-F5344CB8AC3E}">
        <p14:creationId xmlns:p14="http://schemas.microsoft.com/office/powerpoint/2010/main" val="4084855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736EB-8F57-9A23-9276-DF3FE1BE1A6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F679344-24E0-55F3-F368-C1F4840B2947}"/>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Spezial</a:t>
            </a:r>
          </a:p>
        </p:txBody>
      </p:sp>
      <p:sp>
        <p:nvSpPr>
          <p:cNvPr id="4" name="Textfeld 3">
            <a:extLst>
              <a:ext uri="{FF2B5EF4-FFF2-40B4-BE49-F238E27FC236}">
                <a16:creationId xmlns:a16="http://schemas.microsoft.com/office/drawing/2014/main" id="{A1040DDE-0218-3B67-BB92-BFB1C93AC658}"/>
              </a:ext>
            </a:extLst>
          </p:cNvPr>
          <p:cNvSpPr txBox="1"/>
          <p:nvPr/>
        </p:nvSpPr>
        <p:spPr>
          <a:xfrm flipH="1">
            <a:off x="-245" y="5928162"/>
            <a:ext cx="4085862"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D</a:t>
            </a:r>
            <a:endParaRPr lang="de-DE" sz="36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A5168494-B51A-9A0F-903A-A35CD4ED2C3B}"/>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E0A79BF4-1521-E161-22DA-C3276FFF5119}"/>
              </a:ext>
            </a:extLst>
          </p:cNvPr>
          <p:cNvSpPr/>
          <p:nvPr/>
        </p:nvSpPr>
        <p:spPr>
          <a:xfrm>
            <a:off x="176418" y="172643"/>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12</a:t>
            </a:r>
          </a:p>
        </p:txBody>
      </p:sp>
      <p:sp>
        <p:nvSpPr>
          <p:cNvPr id="15" name="Textfeld 14">
            <a:extLst>
              <a:ext uri="{FF2B5EF4-FFF2-40B4-BE49-F238E27FC236}">
                <a16:creationId xmlns:a16="http://schemas.microsoft.com/office/drawing/2014/main" id="{2978F63C-C75C-C7CA-92D4-E79CEAB981E3}"/>
              </a:ext>
            </a:extLst>
          </p:cNvPr>
          <p:cNvSpPr txBox="1"/>
          <p:nvPr/>
        </p:nvSpPr>
        <p:spPr>
          <a:xfrm flipH="1">
            <a:off x="244223" y="670100"/>
            <a:ext cx="11608795" cy="2154436"/>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 Band ließ dieses großartige Cyberpunk-Gemälde als Plattencover erschaffen:</a:t>
            </a:r>
          </a:p>
        </p:txBody>
      </p:sp>
      <p:sp>
        <p:nvSpPr>
          <p:cNvPr id="17" name="Textfeld 16">
            <a:extLst>
              <a:ext uri="{FF2B5EF4-FFF2-40B4-BE49-F238E27FC236}">
                <a16:creationId xmlns:a16="http://schemas.microsoft.com/office/drawing/2014/main" id="{8FCE6F4C-8B83-731E-515E-BCA8BEDBC761}"/>
              </a:ext>
            </a:extLst>
          </p:cNvPr>
          <p:cNvSpPr txBox="1"/>
          <p:nvPr/>
        </p:nvSpPr>
        <p:spPr>
          <a:xfrm flipH="1">
            <a:off x="708334" y="2820568"/>
            <a:ext cx="2657436" cy="2754600"/>
          </a:xfrm>
          <a:prstGeom prst="rect">
            <a:avLst/>
          </a:prstGeom>
          <a:noFill/>
        </p:spPr>
        <p:txBody>
          <a:bodyPr wrap="square" rtlCol="0">
            <a:spAutoFit/>
          </a:bodyPr>
          <a:lstStyle/>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Deep Purple</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Pink Floyd</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Uriah Heep</a:t>
            </a:r>
          </a:p>
          <a:p>
            <a:pPr>
              <a:spcAft>
                <a:spcPts val="1800"/>
              </a:spcAft>
            </a:pPr>
            <a:r>
              <a:rPr lang="de-DE" sz="31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Iron Maiden</a:t>
            </a:r>
          </a:p>
        </p:txBody>
      </p:sp>
      <p:sp>
        <p:nvSpPr>
          <p:cNvPr id="23" name="Rechteck: abgerundete Ecken 22">
            <a:extLst>
              <a:ext uri="{FF2B5EF4-FFF2-40B4-BE49-F238E27FC236}">
                <a16:creationId xmlns:a16="http://schemas.microsoft.com/office/drawing/2014/main" id="{0E40E409-25C3-90D4-D92D-2149C789E29A}"/>
              </a:ext>
            </a:extLst>
          </p:cNvPr>
          <p:cNvSpPr/>
          <p:nvPr/>
        </p:nvSpPr>
        <p:spPr>
          <a:xfrm>
            <a:off x="175322" y="283975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24" name="Rechteck: abgerundete Ecken 23">
            <a:extLst>
              <a:ext uri="{FF2B5EF4-FFF2-40B4-BE49-F238E27FC236}">
                <a16:creationId xmlns:a16="http://schemas.microsoft.com/office/drawing/2014/main" id="{9E60119D-5F01-9957-8A97-ABF93438C25A}"/>
              </a:ext>
            </a:extLst>
          </p:cNvPr>
          <p:cNvSpPr/>
          <p:nvPr/>
        </p:nvSpPr>
        <p:spPr>
          <a:xfrm>
            <a:off x="175322" y="356284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25" name="Rechteck: abgerundete Ecken 24">
            <a:extLst>
              <a:ext uri="{FF2B5EF4-FFF2-40B4-BE49-F238E27FC236}">
                <a16:creationId xmlns:a16="http://schemas.microsoft.com/office/drawing/2014/main" id="{4C23A0B5-9437-7BEC-00FD-D193CC2A9550}"/>
              </a:ext>
            </a:extLst>
          </p:cNvPr>
          <p:cNvSpPr/>
          <p:nvPr/>
        </p:nvSpPr>
        <p:spPr>
          <a:xfrm>
            <a:off x="175322" y="425675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26" name="Rechteck: abgerundete Ecken 25">
            <a:extLst>
              <a:ext uri="{FF2B5EF4-FFF2-40B4-BE49-F238E27FC236}">
                <a16:creationId xmlns:a16="http://schemas.microsoft.com/office/drawing/2014/main" id="{26FDE6AF-24C1-6102-5B70-4E7CC451C226}"/>
              </a:ext>
            </a:extLst>
          </p:cNvPr>
          <p:cNvSpPr/>
          <p:nvPr/>
        </p:nvSpPr>
        <p:spPr>
          <a:xfrm>
            <a:off x="175322" y="497012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pic>
        <p:nvPicPr>
          <p:cNvPr id="3" name="Grafik 2">
            <a:extLst>
              <a:ext uri="{FF2B5EF4-FFF2-40B4-BE49-F238E27FC236}">
                <a16:creationId xmlns:a16="http://schemas.microsoft.com/office/drawing/2014/main" id="{DACE1686-8E3B-E9B2-479B-1F758CC91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6164" y="2862122"/>
            <a:ext cx="7936241" cy="3903385"/>
          </a:xfrm>
          <a:prstGeom prst="rect">
            <a:avLst/>
          </a:prstGeom>
        </p:spPr>
      </p:pic>
    </p:spTree>
    <p:extLst>
      <p:ext uri="{BB962C8B-B14F-4D97-AF65-F5344CB8AC3E}">
        <p14:creationId xmlns:p14="http://schemas.microsoft.com/office/powerpoint/2010/main" val="2861671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786748"/>
            <a:ext cx="12192001" cy="2277547"/>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Autor schrieb die SF-Enzyklopädie »Der Milliarden-Jahre-Traum«?</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244223" y="5155339"/>
            <a:ext cx="11608793" cy="1661993"/>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A</a:t>
            </a:r>
            <a:b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br>
            <a:r>
              <a:rPr lang="de-DE" sz="48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Brian W. Aldiss, »Trillion Year Spree«</a:t>
            </a:r>
          </a:p>
        </p:txBody>
      </p:sp>
      <p:sp>
        <p:nvSpPr>
          <p:cNvPr id="7" name="Interaktive Schaltfläche: Zurückkehren 6">
            <a:hlinkClick r:id="rId2" action="ppaction://hlinksldjump" highlightClick="1"/>
            <a:extLst>
              <a:ext uri="{FF2B5EF4-FFF2-40B4-BE49-F238E27FC236}">
                <a16:creationId xmlns:a16="http://schemas.microsoft.com/office/drawing/2014/main" id="{56E24790-110E-4C26-9CB9-D99FADE01292}"/>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6" name="Fünfeck 5">
            <a:extLst>
              <a:ext uri="{FF2B5EF4-FFF2-40B4-BE49-F238E27FC236}">
                <a16:creationId xmlns:a16="http://schemas.microsoft.com/office/drawing/2014/main" id="{989FC6D7-A040-055A-A355-63C24591BD10}"/>
              </a:ext>
            </a:extLst>
          </p:cNvPr>
          <p:cNvSpPr/>
          <p:nvPr/>
        </p:nvSpPr>
        <p:spPr>
          <a:xfrm>
            <a:off x="176418" y="186584"/>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3</a:t>
            </a:r>
          </a:p>
        </p:txBody>
      </p:sp>
      <p:sp>
        <p:nvSpPr>
          <p:cNvPr id="5" name="Textfeld 4">
            <a:extLst>
              <a:ext uri="{FF2B5EF4-FFF2-40B4-BE49-F238E27FC236}">
                <a16:creationId xmlns:a16="http://schemas.microsoft.com/office/drawing/2014/main" id="{2C5627DA-8E10-C307-156C-90873FFEA3A4}"/>
              </a:ext>
            </a:extLst>
          </p:cNvPr>
          <p:cNvSpPr txBox="1"/>
          <p:nvPr/>
        </p:nvSpPr>
        <p:spPr>
          <a:xfrm flipH="1">
            <a:off x="1239518" y="3638007"/>
            <a:ext cx="449072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Brian W. Aldiss</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Isaac Asimov</a:t>
            </a:r>
          </a:p>
        </p:txBody>
      </p:sp>
      <p:sp>
        <p:nvSpPr>
          <p:cNvPr id="8" name="Rechteck: abgerundete Ecken 7">
            <a:extLst>
              <a:ext uri="{FF2B5EF4-FFF2-40B4-BE49-F238E27FC236}">
                <a16:creationId xmlns:a16="http://schemas.microsoft.com/office/drawing/2014/main" id="{BF286113-C974-489A-2C20-B49C414A1D64}"/>
              </a:ext>
            </a:extLst>
          </p:cNvPr>
          <p:cNvSpPr/>
          <p:nvPr/>
        </p:nvSpPr>
        <p:spPr>
          <a:xfrm>
            <a:off x="453870" y="373434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EBDC0C3A-5787-9CFC-7E4F-70939D1340F6}"/>
              </a:ext>
            </a:extLst>
          </p:cNvPr>
          <p:cNvSpPr txBox="1"/>
          <p:nvPr/>
        </p:nvSpPr>
        <p:spPr>
          <a:xfrm flipH="1">
            <a:off x="7416798" y="3677174"/>
            <a:ext cx="4775202" cy="1323439"/>
          </a:xfrm>
          <a:prstGeom prst="rect">
            <a:avLst/>
          </a:prstGeom>
          <a:noFill/>
        </p:spPr>
        <p:txBody>
          <a:bodyPr wrap="square" rtlCol="0">
            <a:spAutoFit/>
          </a:bodyPr>
          <a:lstStyle/>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Robert A. Heinlein</a:t>
            </a:r>
          </a:p>
          <a:p>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Cory Doctorow</a:t>
            </a:r>
          </a:p>
        </p:txBody>
      </p:sp>
      <p:sp>
        <p:nvSpPr>
          <p:cNvPr id="10" name="Rechteck: abgerundete Ecken 9">
            <a:extLst>
              <a:ext uri="{FF2B5EF4-FFF2-40B4-BE49-F238E27FC236}">
                <a16:creationId xmlns:a16="http://schemas.microsoft.com/office/drawing/2014/main" id="{B8537954-5A74-DBEB-1F67-9E78D5C9C1B5}"/>
              </a:ext>
            </a:extLst>
          </p:cNvPr>
          <p:cNvSpPr/>
          <p:nvPr/>
        </p:nvSpPr>
        <p:spPr>
          <a:xfrm>
            <a:off x="444634" y="433750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3A21301A-0673-2808-64A9-4B83361A029B}"/>
              </a:ext>
            </a:extLst>
          </p:cNvPr>
          <p:cNvSpPr/>
          <p:nvPr/>
        </p:nvSpPr>
        <p:spPr>
          <a:xfrm>
            <a:off x="6840798" y="3764548"/>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1B95F554-0F33-5368-6A16-4AD1A5F0C570}"/>
              </a:ext>
            </a:extLst>
          </p:cNvPr>
          <p:cNvSpPr/>
          <p:nvPr/>
        </p:nvSpPr>
        <p:spPr>
          <a:xfrm>
            <a:off x="6831562" y="4367706"/>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3738007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0" y="828553"/>
            <a:ext cx="12192000" cy="3139321"/>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Dan Simmons nimmt in seinen beiden Romanen »Hyperion« und »Der Sturz von Hyperion« Bezug auf ein Gedicht des englischen Romantikers John Keats. </a:t>
            </a:r>
            <a:b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br>
            <a:r>
              <a:rPr lang="de-DE" sz="36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Aber wer war Hyperion?</a:t>
            </a: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23124"/>
            <a:ext cx="12192000"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endParaRPr lang="de-DE" sz="4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E444C391-580A-4D81-830A-953831721A1A}"/>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7B568AD8-AC8E-211A-B0DE-EA9AD742DF15}"/>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4</a:t>
            </a:r>
          </a:p>
        </p:txBody>
      </p:sp>
      <p:sp>
        <p:nvSpPr>
          <p:cNvPr id="6" name="Textfeld 5">
            <a:extLst>
              <a:ext uri="{FF2B5EF4-FFF2-40B4-BE49-F238E27FC236}">
                <a16:creationId xmlns:a16="http://schemas.microsoft.com/office/drawing/2014/main" id="{F6DC1067-C1A9-7CEC-3E00-13C48FD540A7}"/>
              </a:ext>
            </a:extLst>
          </p:cNvPr>
          <p:cNvSpPr txBox="1"/>
          <p:nvPr/>
        </p:nvSpPr>
        <p:spPr>
          <a:xfrm flipH="1">
            <a:off x="1288158" y="4051327"/>
            <a:ext cx="5044550" cy="1887696"/>
          </a:xfrm>
          <a:prstGeom prst="rect">
            <a:avLst/>
          </a:prstGeom>
          <a:noFill/>
        </p:spPr>
        <p:txBody>
          <a:bodyPr wrap="square" rtlCol="0">
            <a:spAutoFit/>
          </a:bodyPr>
          <a:lstStyle/>
          <a:p>
            <a:pPr>
              <a:lnSpc>
                <a:spcPts val="3200"/>
              </a:lnSpc>
              <a:spcAft>
                <a:spcPts val="12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legendärer Herrscher der Antike</a:t>
            </a:r>
          </a:p>
          <a:p>
            <a:pPr>
              <a:lnSpc>
                <a:spcPts val="3200"/>
              </a:lnSpc>
              <a:spcAft>
                <a:spcPts val="12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Titan aus der griechischen Mythologie</a:t>
            </a:r>
          </a:p>
        </p:txBody>
      </p:sp>
      <p:sp>
        <p:nvSpPr>
          <p:cNvPr id="8" name="Rechteck: abgerundete Ecken 7">
            <a:extLst>
              <a:ext uri="{FF2B5EF4-FFF2-40B4-BE49-F238E27FC236}">
                <a16:creationId xmlns:a16="http://schemas.microsoft.com/office/drawing/2014/main" id="{6BEEDAF7-9DCD-480B-2659-F1FA19F1AE5C}"/>
              </a:ext>
            </a:extLst>
          </p:cNvPr>
          <p:cNvSpPr/>
          <p:nvPr/>
        </p:nvSpPr>
        <p:spPr>
          <a:xfrm>
            <a:off x="502510" y="4225489"/>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9" name="Textfeld 8">
            <a:extLst>
              <a:ext uri="{FF2B5EF4-FFF2-40B4-BE49-F238E27FC236}">
                <a16:creationId xmlns:a16="http://schemas.microsoft.com/office/drawing/2014/main" id="{D66A7862-3C9E-0A63-CE28-13A9EF05C09F}"/>
              </a:ext>
            </a:extLst>
          </p:cNvPr>
          <p:cNvSpPr txBox="1"/>
          <p:nvPr/>
        </p:nvSpPr>
        <p:spPr>
          <a:xfrm flipH="1">
            <a:off x="7543251" y="4090494"/>
            <a:ext cx="4382860" cy="1887696"/>
          </a:xfrm>
          <a:prstGeom prst="rect">
            <a:avLst/>
          </a:prstGeom>
          <a:noFill/>
        </p:spPr>
        <p:txBody>
          <a:bodyPr wrap="square" rtlCol="0">
            <a:spAutoFit/>
          </a:bodyPr>
          <a:lstStyle/>
          <a:p>
            <a:pPr>
              <a:lnSpc>
                <a:spcPts val="3200"/>
              </a:lnSpc>
              <a:spcAft>
                <a:spcPts val="12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eine Figur aus dem Gilgamesch-Epos</a:t>
            </a:r>
          </a:p>
          <a:p>
            <a:pPr>
              <a:lnSpc>
                <a:spcPts val="3200"/>
              </a:lnSpc>
              <a:spcAft>
                <a:spcPts val="1200"/>
              </a:spcAft>
            </a:pPr>
            <a:r>
              <a:rPr lang="de-DE" sz="32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ein Held aus dem Trojanischen Krieg</a:t>
            </a:r>
          </a:p>
        </p:txBody>
      </p:sp>
      <p:sp>
        <p:nvSpPr>
          <p:cNvPr id="10" name="Rechteck: abgerundete Ecken 9">
            <a:extLst>
              <a:ext uri="{FF2B5EF4-FFF2-40B4-BE49-F238E27FC236}">
                <a16:creationId xmlns:a16="http://schemas.microsoft.com/office/drawing/2014/main" id="{DE191B17-65C8-C863-0EB8-441320C4D493}"/>
              </a:ext>
            </a:extLst>
          </p:cNvPr>
          <p:cNvSpPr/>
          <p:nvPr/>
        </p:nvSpPr>
        <p:spPr>
          <a:xfrm>
            <a:off x="493274" y="5188570"/>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1" name="Rechteck: abgerundete Ecken 10">
            <a:extLst>
              <a:ext uri="{FF2B5EF4-FFF2-40B4-BE49-F238E27FC236}">
                <a16:creationId xmlns:a16="http://schemas.microsoft.com/office/drawing/2014/main" id="{F335AA9F-FD6E-1632-71E1-29968522E526}"/>
              </a:ext>
            </a:extLst>
          </p:cNvPr>
          <p:cNvSpPr/>
          <p:nvPr/>
        </p:nvSpPr>
        <p:spPr>
          <a:xfrm>
            <a:off x="6967251" y="425569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2" name="Rechteck: abgerundete Ecken 11">
            <a:extLst>
              <a:ext uri="{FF2B5EF4-FFF2-40B4-BE49-F238E27FC236}">
                <a16:creationId xmlns:a16="http://schemas.microsoft.com/office/drawing/2014/main" id="{8AC5235A-51A1-FA89-C034-FC2F3FC76A4B}"/>
              </a:ext>
            </a:extLst>
          </p:cNvPr>
          <p:cNvSpPr/>
          <p:nvPr/>
        </p:nvSpPr>
        <p:spPr>
          <a:xfrm>
            <a:off x="6958015" y="5218773"/>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6570600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C9D2A9-7F81-4653-BF62-B370385ABA06}"/>
              </a:ext>
            </a:extLst>
          </p:cNvPr>
          <p:cNvSpPr txBox="1"/>
          <p:nvPr/>
        </p:nvSpPr>
        <p:spPr>
          <a:xfrm>
            <a:off x="244223" y="186584"/>
            <a:ext cx="11608794" cy="600164"/>
          </a:xfrm>
          <a:prstGeom prst="rect">
            <a:avLst/>
          </a:prstGeom>
          <a:noFill/>
        </p:spPr>
        <p:txBody>
          <a:bodyPr wrap="square" rtlCol="0">
            <a:spAutoFit/>
          </a:bodyPr>
          <a:lstStyle/>
          <a:p>
            <a:pPr algn="ctr"/>
            <a:r>
              <a:rPr lang="de-DE" sz="3300" b="1" dirty="0">
                <a:ln w="6600">
                  <a:solidFill>
                    <a:srgbClr val="002060"/>
                  </a:solidFill>
                  <a:prstDash val="solid"/>
                </a:ln>
                <a:solidFill>
                  <a:srgbClr val="FFFFFF"/>
                </a:solidFill>
                <a:effectLst>
                  <a:outerShdw dist="38100" dir="2700000" algn="tl" rotWithShape="0">
                    <a:schemeClr val="accent2"/>
                  </a:outerShdw>
                </a:effectLst>
                <a:latin typeface="001 Interstellar Log" panose="02000000000000000000" pitchFamily="2" charset="0"/>
              </a:rPr>
              <a:t>Kategorie Autor</a:t>
            </a:r>
          </a:p>
        </p:txBody>
      </p:sp>
      <p:sp>
        <p:nvSpPr>
          <p:cNvPr id="3" name="Textfeld 2">
            <a:extLst>
              <a:ext uri="{FF2B5EF4-FFF2-40B4-BE49-F238E27FC236}">
                <a16:creationId xmlns:a16="http://schemas.microsoft.com/office/drawing/2014/main" id="{9CF5F418-8450-4D21-8326-BEF5D9C3216F}"/>
              </a:ext>
            </a:extLst>
          </p:cNvPr>
          <p:cNvSpPr txBox="1"/>
          <p:nvPr/>
        </p:nvSpPr>
        <p:spPr>
          <a:xfrm flipH="1">
            <a:off x="-1" y="810490"/>
            <a:ext cx="12191999" cy="3385542"/>
          </a:xfrm>
          <a:prstGeom prst="rect">
            <a:avLst/>
          </a:prstGeom>
          <a:noFill/>
        </p:spPr>
        <p:txBody>
          <a:bodyPr wrap="square" rtlCol="0">
            <a:spAutoFit/>
          </a:bodyPr>
          <a:lstStyle/>
          <a:p>
            <a:pPr marL="2147888" indent="-2147888" algn="ctr"/>
            <a:r>
              <a:rPr lang="de-DE" sz="5400" b="1" dirty="0">
                <a:solidFill>
                  <a:schemeClr val="accent3">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Frage:</a:t>
            </a:r>
            <a:r>
              <a:rPr lang="de-DE" sz="54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a:t>
            </a:r>
          </a:p>
          <a:p>
            <a:pPr algn="ct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Welcher von Dietmar Dath wohlwollend besprochene, britische Schriftsteller war Mitglied der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Socialist</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Workers Party« und kandidierte für das Unterhaus in </a:t>
            </a:r>
            <a:r>
              <a:rPr lang="de-DE" sz="4000" b="1" dirty="0" err="1">
                <a:solidFill>
                  <a:srgbClr val="FFFF00"/>
                </a:solidFill>
                <a:effectLst>
                  <a:outerShdw blurRad="38100" dist="38100" dir="2700000" algn="tl">
                    <a:srgbClr val="000000">
                      <a:alpha val="43137"/>
                    </a:srgbClr>
                  </a:outerShdw>
                </a:effectLst>
                <a:latin typeface="Avenir Next LT Pro Light" panose="020B0304020202020204" pitchFamily="34" charset="0"/>
              </a:rPr>
              <a:t>Regent’s</a:t>
            </a: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 Park and Kensington North?</a:t>
            </a:r>
            <a:endParaRPr lang="de-DE" sz="4000" b="1" i="1" dirty="0">
              <a:solidFill>
                <a:srgbClr val="FFFF00"/>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feld 3">
            <a:extLst>
              <a:ext uri="{FF2B5EF4-FFF2-40B4-BE49-F238E27FC236}">
                <a16:creationId xmlns:a16="http://schemas.microsoft.com/office/drawing/2014/main" id="{A0D5F449-053B-4607-B755-B4597A0BF680}"/>
              </a:ext>
            </a:extLst>
          </p:cNvPr>
          <p:cNvSpPr txBox="1"/>
          <p:nvPr/>
        </p:nvSpPr>
        <p:spPr>
          <a:xfrm flipH="1">
            <a:off x="0" y="5938321"/>
            <a:ext cx="12191999" cy="923330"/>
          </a:xfrm>
          <a:prstGeom prst="rect">
            <a:avLst/>
          </a:prstGeom>
          <a:noFill/>
        </p:spPr>
        <p:txBody>
          <a:bodyPr wrap="square" rtlCol="0">
            <a:spAutoFit/>
          </a:bodyPr>
          <a:lstStyle/>
          <a:p>
            <a:pPr algn="ctr"/>
            <a:r>
              <a:rPr lang="de-DE" sz="5400" b="1" dirty="0">
                <a:solidFill>
                  <a:schemeClr val="accent5">
                    <a:lumMod val="20000"/>
                    <a:lumOff val="80000"/>
                  </a:schemeClr>
                </a:solidFill>
                <a:effectLst>
                  <a:outerShdw blurRad="38100" dist="38100" dir="2700000" algn="tl">
                    <a:srgbClr val="000000">
                      <a:alpha val="43137"/>
                    </a:srgbClr>
                  </a:outerShdw>
                </a:effectLst>
                <a:latin typeface="Avenir Next LT Pro Light" panose="020B0304020202020204" pitchFamily="34" charset="0"/>
              </a:rPr>
              <a:t>Antwort: </a:t>
            </a:r>
            <a:r>
              <a:rPr lang="de-DE" sz="54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rPr>
              <a:t>C</a:t>
            </a:r>
            <a:endParaRPr lang="de-DE" sz="2000" b="1" dirty="0">
              <a:solidFill>
                <a:schemeClr val="accent5">
                  <a:lumMod val="60000"/>
                  <a:lumOff val="40000"/>
                </a:schemeClr>
              </a:solidFill>
              <a:effectLst>
                <a:outerShdw blurRad="38100" dist="38100" dir="2700000" algn="tl">
                  <a:srgbClr val="000000">
                    <a:alpha val="43137"/>
                  </a:srgbClr>
                </a:outerShdw>
              </a:effectLst>
              <a:latin typeface="Avenir Next LT Pro Light" panose="020B0304020202020204" pitchFamily="34" charset="0"/>
            </a:endParaRPr>
          </a:p>
        </p:txBody>
      </p:sp>
      <p:sp>
        <p:nvSpPr>
          <p:cNvPr id="7" name="Interaktive Schaltfläche: Zurückkehren 6">
            <a:hlinkClick r:id="rId2" action="ppaction://hlinksldjump" highlightClick="1"/>
            <a:extLst>
              <a:ext uri="{FF2B5EF4-FFF2-40B4-BE49-F238E27FC236}">
                <a16:creationId xmlns:a16="http://schemas.microsoft.com/office/drawing/2014/main" id="{6BF7A10F-FB43-499F-ADF1-F5450D526EF1}"/>
              </a:ext>
            </a:extLst>
          </p:cNvPr>
          <p:cNvSpPr/>
          <p:nvPr/>
        </p:nvSpPr>
        <p:spPr>
          <a:xfrm>
            <a:off x="11142745" y="186584"/>
            <a:ext cx="872837" cy="696643"/>
          </a:xfrm>
          <a:prstGeom prst="actionButtonReturn">
            <a:avLst/>
          </a:prstGeom>
          <a:solidFill>
            <a:srgbClr val="00B0F0">
              <a:alpha val="72157"/>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5" name="Fünfeck 4">
            <a:extLst>
              <a:ext uri="{FF2B5EF4-FFF2-40B4-BE49-F238E27FC236}">
                <a16:creationId xmlns:a16="http://schemas.microsoft.com/office/drawing/2014/main" id="{2131C98B-3B03-B823-2F77-5309FA46FBE9}"/>
              </a:ext>
            </a:extLst>
          </p:cNvPr>
          <p:cNvSpPr/>
          <p:nvPr/>
        </p:nvSpPr>
        <p:spPr>
          <a:xfrm>
            <a:off x="176418" y="143766"/>
            <a:ext cx="671253" cy="685800"/>
          </a:xfrm>
          <a:prstGeom prst="pentagon">
            <a:avLst/>
          </a:prstGeom>
          <a:gradFill flip="none" rotWithShape="1">
            <a:gsLst>
              <a:gs pos="0">
                <a:schemeClr val="tx1">
                  <a:lumMod val="95000"/>
                </a:schemeClr>
              </a:gs>
              <a:gs pos="23000">
                <a:schemeClr val="tx1">
                  <a:lumMod val="50000"/>
                </a:schemeClr>
              </a:gs>
              <a:gs pos="69000">
                <a:schemeClr val="tx2">
                  <a:lumMod val="50000"/>
                </a:schemeClr>
              </a:gs>
              <a:gs pos="97000">
                <a:schemeClr val="tx2">
                  <a:lumMod val="25000"/>
                </a:schemeClr>
              </a:gs>
            </a:gsLst>
            <a:lin ang="5400000" scaled="1"/>
            <a:tileRect/>
          </a:gradFill>
          <a:ln w="57150">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simov" panose="020B0000000000000000" pitchFamily="34" charset="0"/>
              </a:rPr>
              <a:t>5</a:t>
            </a:r>
          </a:p>
        </p:txBody>
      </p:sp>
      <p:sp>
        <p:nvSpPr>
          <p:cNvPr id="12" name="Textfeld 11">
            <a:extLst>
              <a:ext uri="{FF2B5EF4-FFF2-40B4-BE49-F238E27FC236}">
                <a16:creationId xmlns:a16="http://schemas.microsoft.com/office/drawing/2014/main" id="{9A8298D1-69FF-AB28-97CB-8E91FD87466D}"/>
              </a:ext>
            </a:extLst>
          </p:cNvPr>
          <p:cNvSpPr txBox="1"/>
          <p:nvPr/>
        </p:nvSpPr>
        <p:spPr>
          <a:xfrm flipH="1">
            <a:off x="1239518" y="4309222"/>
            <a:ext cx="4490722" cy="1554272"/>
          </a:xfrm>
          <a:prstGeom prst="rect">
            <a:avLst/>
          </a:prstGeom>
          <a:noFill/>
        </p:spPr>
        <p:txBody>
          <a:bodyPr wrap="square" rtlCol="0">
            <a:spAutoFit/>
          </a:bodyPr>
          <a:lstStyle/>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Aldous Huxley</a:t>
            </a:r>
          </a:p>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China Miéville</a:t>
            </a:r>
          </a:p>
        </p:txBody>
      </p:sp>
      <p:sp>
        <p:nvSpPr>
          <p:cNvPr id="13" name="Rechteck: abgerundete Ecken 12">
            <a:extLst>
              <a:ext uri="{FF2B5EF4-FFF2-40B4-BE49-F238E27FC236}">
                <a16:creationId xmlns:a16="http://schemas.microsoft.com/office/drawing/2014/main" id="{36375575-58C3-A967-1598-0AE21CB41A52}"/>
              </a:ext>
            </a:extLst>
          </p:cNvPr>
          <p:cNvSpPr/>
          <p:nvPr/>
        </p:nvSpPr>
        <p:spPr>
          <a:xfrm>
            <a:off x="453870" y="443474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A</a:t>
            </a:r>
          </a:p>
        </p:txBody>
      </p:sp>
      <p:sp>
        <p:nvSpPr>
          <p:cNvPr id="14" name="Textfeld 13">
            <a:extLst>
              <a:ext uri="{FF2B5EF4-FFF2-40B4-BE49-F238E27FC236}">
                <a16:creationId xmlns:a16="http://schemas.microsoft.com/office/drawing/2014/main" id="{FC441A6E-9D23-622F-BD94-4F460E23240E}"/>
              </a:ext>
            </a:extLst>
          </p:cNvPr>
          <p:cNvSpPr txBox="1"/>
          <p:nvPr/>
        </p:nvSpPr>
        <p:spPr>
          <a:xfrm flipH="1">
            <a:off x="7416798" y="4348389"/>
            <a:ext cx="4775202" cy="1554272"/>
          </a:xfrm>
          <a:prstGeom prst="rect">
            <a:avLst/>
          </a:prstGeom>
          <a:noFill/>
        </p:spPr>
        <p:txBody>
          <a:bodyPr wrap="square" rtlCol="0">
            <a:spAutoFit/>
          </a:bodyPr>
          <a:lstStyle/>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Iain M. Banks</a:t>
            </a:r>
          </a:p>
          <a:p>
            <a:pPr>
              <a:spcAft>
                <a:spcPts val="1800"/>
              </a:spcAft>
            </a:pPr>
            <a:r>
              <a:rPr lang="de-DE" sz="4000" b="1" dirty="0">
                <a:solidFill>
                  <a:srgbClr val="FFFF00"/>
                </a:solidFill>
                <a:effectLst>
                  <a:outerShdw blurRad="38100" dist="38100" dir="2700000" algn="tl">
                    <a:srgbClr val="000000">
                      <a:alpha val="43137"/>
                    </a:srgbClr>
                  </a:outerShdw>
                </a:effectLst>
                <a:latin typeface="Avenir Next LT Pro Light" panose="020B0304020202020204" pitchFamily="34" charset="0"/>
              </a:rPr>
              <a:t>George Orwell</a:t>
            </a:r>
          </a:p>
        </p:txBody>
      </p:sp>
      <p:sp>
        <p:nvSpPr>
          <p:cNvPr id="16" name="Rechteck: abgerundete Ecken 15">
            <a:extLst>
              <a:ext uri="{FF2B5EF4-FFF2-40B4-BE49-F238E27FC236}">
                <a16:creationId xmlns:a16="http://schemas.microsoft.com/office/drawing/2014/main" id="{AA941E4B-7FDB-CAF2-873A-178A1B050795}"/>
              </a:ext>
            </a:extLst>
          </p:cNvPr>
          <p:cNvSpPr/>
          <p:nvPr/>
        </p:nvSpPr>
        <p:spPr>
          <a:xfrm>
            <a:off x="444634" y="5242182"/>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C</a:t>
            </a:r>
          </a:p>
        </p:txBody>
      </p:sp>
      <p:sp>
        <p:nvSpPr>
          <p:cNvPr id="18" name="Rechteck: abgerundete Ecken 17">
            <a:extLst>
              <a:ext uri="{FF2B5EF4-FFF2-40B4-BE49-F238E27FC236}">
                <a16:creationId xmlns:a16="http://schemas.microsoft.com/office/drawing/2014/main" id="{2B9A7EA7-2EF3-8C58-29B8-C3B57E8AF038}"/>
              </a:ext>
            </a:extLst>
          </p:cNvPr>
          <p:cNvSpPr/>
          <p:nvPr/>
        </p:nvSpPr>
        <p:spPr>
          <a:xfrm>
            <a:off x="6840798" y="446494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B</a:t>
            </a:r>
          </a:p>
        </p:txBody>
      </p:sp>
      <p:sp>
        <p:nvSpPr>
          <p:cNvPr id="19" name="Rechteck: abgerundete Ecken 18">
            <a:extLst>
              <a:ext uri="{FF2B5EF4-FFF2-40B4-BE49-F238E27FC236}">
                <a16:creationId xmlns:a16="http://schemas.microsoft.com/office/drawing/2014/main" id="{91E31B50-7C77-52A3-EE22-32DA018EF9D1}"/>
              </a:ext>
            </a:extLst>
          </p:cNvPr>
          <p:cNvSpPr/>
          <p:nvPr/>
        </p:nvSpPr>
        <p:spPr>
          <a:xfrm>
            <a:off x="6831562" y="5272385"/>
            <a:ext cx="576000" cy="54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de-DE" sz="3200" dirty="0">
                <a:effectLst>
                  <a:outerShdw blurRad="50800" dist="38100" algn="l" rotWithShape="0">
                    <a:prstClr val="black">
                      <a:alpha val="40000"/>
                    </a:prstClr>
                  </a:outerShdw>
                </a:effectLst>
              </a:rPr>
              <a:t>D</a:t>
            </a:r>
          </a:p>
        </p:txBody>
      </p:sp>
    </p:spTree>
    <p:extLst>
      <p:ext uri="{BB962C8B-B14F-4D97-AF65-F5344CB8AC3E}">
        <p14:creationId xmlns:p14="http://schemas.microsoft.com/office/powerpoint/2010/main" val="2722905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Kondensstreifen">
  <a:themeElements>
    <a:clrScheme name="Kondensstreife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Kondensstreife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densstreife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Kondensstreifen</Template>
  <TotalTime>0</TotalTime>
  <Words>4245</Words>
  <Application>Microsoft Office PowerPoint</Application>
  <PresentationFormat>Breitbild</PresentationFormat>
  <Paragraphs>1042</Paragraphs>
  <Slides>64</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64</vt:i4>
      </vt:variant>
    </vt:vector>
  </HeadingPairs>
  <TitlesOfParts>
    <vt:vector size="73" baseType="lpstr">
      <vt:lpstr>001 Interstellar Log</vt:lpstr>
      <vt:lpstr>Arial</vt:lpstr>
      <vt:lpstr>Asimov</vt:lpstr>
      <vt:lpstr>Avenir Next LT Pro Light</vt:lpstr>
      <vt:lpstr>Century Gothic</vt:lpstr>
      <vt:lpstr>Martina</vt:lpstr>
      <vt:lpstr>Wingdings</vt:lpstr>
      <vt:lpstr>Year 3000 Pro</vt:lpstr>
      <vt:lpstr>Kondensstreifen</vt:lpstr>
      <vt:lpstr>Phantasten-Quiz-Olympiade 2026</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Phantasten-Olympiade</dc:title>
  <dc:creator>Udo Klotz</dc:creator>
  <cp:lastModifiedBy>Udo Klotz</cp:lastModifiedBy>
  <cp:revision>277</cp:revision>
  <dcterms:created xsi:type="dcterms:W3CDTF">2021-02-09T12:39:31Z</dcterms:created>
  <dcterms:modified xsi:type="dcterms:W3CDTF">2026-04-14T06:34:33Z</dcterms:modified>
</cp:coreProperties>
</file>