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337" r:id="rId4"/>
    <p:sldId id="259" r:id="rId5"/>
    <p:sldId id="258" r:id="rId6"/>
    <p:sldId id="260" r:id="rId7"/>
    <p:sldId id="269" r:id="rId8"/>
    <p:sldId id="270" r:id="rId9"/>
    <p:sldId id="271" r:id="rId10"/>
    <p:sldId id="272" r:id="rId11"/>
    <p:sldId id="273" r:id="rId12"/>
    <p:sldId id="294" r:id="rId13"/>
    <p:sldId id="320" r:id="rId14"/>
    <p:sldId id="321" r:id="rId15"/>
    <p:sldId id="261" r:id="rId16"/>
    <p:sldId id="262" r:id="rId17"/>
    <p:sldId id="274" r:id="rId18"/>
    <p:sldId id="275" r:id="rId19"/>
    <p:sldId id="276" r:id="rId20"/>
    <p:sldId id="277" r:id="rId21"/>
    <p:sldId id="278" r:id="rId22"/>
    <p:sldId id="299" r:id="rId23"/>
    <p:sldId id="322" r:id="rId24"/>
    <p:sldId id="323" r:id="rId25"/>
    <p:sldId id="263" r:id="rId26"/>
    <p:sldId id="264" r:id="rId27"/>
    <p:sldId id="279" r:id="rId28"/>
    <p:sldId id="280" r:id="rId29"/>
    <p:sldId id="281" r:id="rId30"/>
    <p:sldId id="282" r:id="rId31"/>
    <p:sldId id="283" r:id="rId32"/>
    <p:sldId id="304" r:id="rId33"/>
    <p:sldId id="324" r:id="rId34"/>
    <p:sldId id="325" r:id="rId35"/>
    <p:sldId id="265" r:id="rId36"/>
    <p:sldId id="266" r:id="rId37"/>
    <p:sldId id="284" r:id="rId38"/>
    <p:sldId id="285" r:id="rId39"/>
    <p:sldId id="286" r:id="rId40"/>
    <p:sldId id="287" r:id="rId41"/>
    <p:sldId id="288" r:id="rId42"/>
    <p:sldId id="309" r:id="rId43"/>
    <p:sldId id="326" r:id="rId44"/>
    <p:sldId id="338" r:id="rId45"/>
    <p:sldId id="267" r:id="rId46"/>
    <p:sldId id="268" r:id="rId47"/>
    <p:sldId id="289" r:id="rId48"/>
    <p:sldId id="290" r:id="rId49"/>
    <p:sldId id="291" r:id="rId50"/>
    <p:sldId id="292" r:id="rId51"/>
    <p:sldId id="293" r:id="rId52"/>
    <p:sldId id="314" r:id="rId53"/>
    <p:sldId id="328" r:id="rId54"/>
    <p:sldId id="32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8BC30"/>
    <a:srgbClr val="DEAF18"/>
    <a:srgbClr val="9475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71" autoAdjust="0"/>
    <p:restoredTop sz="94660"/>
  </p:normalViewPr>
  <p:slideViewPr>
    <p:cSldViewPr snapToGrid="0">
      <p:cViewPr varScale="1">
        <p:scale>
          <a:sx n="94" d="100"/>
          <a:sy n="94" d="100"/>
        </p:scale>
        <p:origin x="1734" y="312"/>
      </p:cViewPr>
      <p:guideLst/>
    </p:cSldViewPr>
  </p:slideViewPr>
  <p:notesTextViewPr>
    <p:cViewPr>
      <p:scale>
        <a:sx n="1" d="1"/>
        <a:sy n="1" d="1"/>
      </p:scale>
      <p:origin x="0" y="0"/>
    </p:cViewPr>
  </p:notesTextViewPr>
  <p:sorterViewPr>
    <p:cViewPr>
      <p:scale>
        <a:sx n="100" d="100"/>
        <a:sy n="100" d="100"/>
      </p:scale>
      <p:origin x="0" y="-129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C33CFF3-3D88-4C67-8A48-E773A74AB18B}" type="datetimeFigureOut">
              <a:rPr lang="de-DE" smtClean="0"/>
              <a:t>15.04.2025</a:t>
            </a:fld>
            <a:endParaRPr lang="de-DE"/>
          </a:p>
        </p:txBody>
      </p:sp>
      <p:sp>
        <p:nvSpPr>
          <p:cNvPr id="5" name="Footer Placeholder 4"/>
          <p:cNvSpPr>
            <a:spLocks noGrp="1"/>
          </p:cNvSpPr>
          <p:nvPr>
            <p:ph type="ftr" sz="quarter" idx="11"/>
          </p:nvPr>
        </p:nvSpPr>
        <p:spPr>
          <a:xfrm>
            <a:off x="1371600" y="4323845"/>
            <a:ext cx="6400800" cy="365125"/>
          </a:xfrm>
        </p:spPr>
        <p:txBody>
          <a:bodyPr/>
          <a:lstStyle/>
          <a:p>
            <a:endParaRPr lang="de-DE"/>
          </a:p>
        </p:txBody>
      </p:sp>
      <p:sp>
        <p:nvSpPr>
          <p:cNvPr id="6" name="Slide Number Placeholder 5"/>
          <p:cNvSpPr>
            <a:spLocks noGrp="1"/>
          </p:cNvSpPr>
          <p:nvPr>
            <p:ph type="sldNum" sz="quarter" idx="12"/>
          </p:nvPr>
        </p:nvSpPr>
        <p:spPr>
          <a:xfrm>
            <a:off x="8077200" y="1430866"/>
            <a:ext cx="2743200"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87201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33443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a:xfrm>
            <a:off x="685800" y="379941"/>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1892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a:xfrm>
            <a:off x="685800" y="379941"/>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0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a:xfrm>
            <a:off x="685800" y="378883"/>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416712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9C33CFF3-3D88-4C67-8A48-E773A74AB18B}" type="datetimeFigureOut">
              <a:rPr lang="de-DE" smtClean="0"/>
              <a:t>15.04.2025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97665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9C33CFF3-3D88-4C67-8A48-E773A74AB18B}" type="datetimeFigureOut">
              <a:rPr lang="de-DE" smtClean="0"/>
              <a:t>15.04.2025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5987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33CFF3-3D88-4C67-8A48-E773A74AB18B}" type="datetimeFigureOut">
              <a:rPr lang="de-DE" smtClean="0"/>
              <a:t>15.04.2025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3638127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C33CFF3-3D88-4C67-8A48-E773A74AB18B}" type="datetimeFigureOut">
              <a:rPr lang="de-DE" smtClean="0"/>
              <a:t>15.04.2025</a:t>
            </a:fld>
            <a:endParaRPr lang="de-DE"/>
          </a:p>
        </p:txBody>
      </p:sp>
      <p:sp>
        <p:nvSpPr>
          <p:cNvPr id="5" name="Footer Placeholder 4"/>
          <p:cNvSpPr>
            <a:spLocks noGrp="1"/>
          </p:cNvSpPr>
          <p:nvPr>
            <p:ph type="ftr" sz="quarter" idx="11"/>
          </p:nvPr>
        </p:nvSpPr>
        <p:spPr>
          <a:xfrm>
            <a:off x="685800" y="381000"/>
            <a:ext cx="6991492" cy="365125"/>
          </a:xfrm>
        </p:spPr>
        <p:txBody>
          <a:bodyPr/>
          <a:lstStyle/>
          <a:p>
            <a:endParaRPr lang="de-DE"/>
          </a:p>
        </p:txBody>
      </p:sp>
      <p:sp>
        <p:nvSpPr>
          <p:cNvPr id="6" name="Slide Number Placeholder 5"/>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406105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33CFF3-3D88-4C67-8A48-E773A74AB18B}" type="datetimeFigureOut">
              <a:rPr lang="de-DE" smtClean="0"/>
              <a:t>15.04.2025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411424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C33CFF3-3D88-4C67-8A48-E773A74AB18B}" type="datetimeFigureOut">
              <a:rPr lang="de-DE" smtClean="0"/>
              <a:t>15.04.2025</a:t>
            </a:fld>
            <a:endParaRPr lang="de-DE"/>
          </a:p>
        </p:txBody>
      </p:sp>
      <p:sp>
        <p:nvSpPr>
          <p:cNvPr id="5" name="Footer Placeholder 4"/>
          <p:cNvSpPr>
            <a:spLocks noGrp="1"/>
          </p:cNvSpPr>
          <p:nvPr>
            <p:ph type="ftr" sz="quarter" idx="11"/>
          </p:nvPr>
        </p:nvSpPr>
        <p:spPr>
          <a:xfrm>
            <a:off x="685800" y="381001"/>
            <a:ext cx="6991492" cy="364065"/>
          </a:xfrm>
        </p:spPr>
        <p:txBody>
          <a:bodyPr/>
          <a:lstStyle/>
          <a:p>
            <a:endParaRPr lang="de-DE"/>
          </a:p>
        </p:txBody>
      </p:sp>
      <p:sp>
        <p:nvSpPr>
          <p:cNvPr id="6" name="Slide Number Placeholder 5"/>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70818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97893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C33CFF3-3D88-4C67-8A48-E773A74AB18B}" type="datetimeFigureOut">
              <a:rPr lang="de-DE" smtClean="0"/>
              <a:t>15.04.2025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95877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C33CFF3-3D88-4C67-8A48-E773A74AB18B}" type="datetimeFigureOut">
              <a:rPr lang="de-DE" smtClean="0"/>
              <a:t>15.04.2025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83579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3CFF3-3D88-4C67-8A48-E773A74AB18B}" type="datetimeFigureOut">
              <a:rPr lang="de-DE" smtClean="0"/>
              <a:t>15.04.2025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73380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306991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33CFF3-3D88-4C67-8A48-E773A74AB18B}" type="datetimeFigureOut">
              <a:rPr lang="de-DE" smtClean="0"/>
              <a:t>15.04.2025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30735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descr="Ein Bild, das Outdoorobjekt, Stern, Nachthimmel enthält.&#10;&#10;Automatisch generierte Beschreibung">
            <a:extLst>
              <a:ext uri="{FF2B5EF4-FFF2-40B4-BE49-F238E27FC236}">
                <a16:creationId xmlns:a16="http://schemas.microsoft.com/office/drawing/2014/main" id="{DC8CC6D0-6A06-4BBD-9575-42EEF72FE16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3CFF3-3D88-4C67-8A48-E773A74AB18B}" type="datetimeFigureOut">
              <a:rPr lang="de-DE" smtClean="0"/>
              <a:t>15.04.2025</a:t>
            </a:fld>
            <a:endParaRPr lang="de-D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47EA6D-0308-4572-8756-C2364338F8D6}" type="slidenum">
              <a:rPr lang="de-DE" smtClean="0"/>
              <a:t>‹Nr.›</a:t>
            </a:fld>
            <a:endParaRPr lang="de-DE"/>
          </a:p>
        </p:txBody>
      </p:sp>
      <p:sp>
        <p:nvSpPr>
          <p:cNvPr id="7" name="Rechteck 6">
            <a:extLst>
              <a:ext uri="{FF2B5EF4-FFF2-40B4-BE49-F238E27FC236}">
                <a16:creationId xmlns:a16="http://schemas.microsoft.com/office/drawing/2014/main" id="{97ECC70B-A964-435C-8B2A-70C2C888A792}"/>
              </a:ext>
            </a:extLst>
          </p:cNvPr>
          <p:cNvSpPr/>
          <p:nvPr userDrawn="1"/>
        </p:nvSpPr>
        <p:spPr>
          <a:xfrm>
            <a:off x="0" y="0"/>
            <a:ext cx="12192000" cy="6858000"/>
          </a:xfrm>
          <a:prstGeom prst="rect">
            <a:avLst/>
          </a:prstGeom>
          <a:gradFill>
            <a:gsLst>
              <a:gs pos="0">
                <a:schemeClr val="bg1">
                  <a:alpha val="0"/>
                </a:schemeClr>
              </a:gs>
              <a:gs pos="31000">
                <a:schemeClr val="bg1">
                  <a:alpha val="18000"/>
                </a:schemeClr>
              </a:gs>
              <a:gs pos="67000">
                <a:schemeClr val="bg1">
                  <a:alpha val="56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323215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slide" Target="slide8.xml"/><Relationship Id="rId18" Type="http://schemas.openxmlformats.org/officeDocument/2006/relationships/slide" Target="slide19.xml"/><Relationship Id="rId26" Type="http://schemas.openxmlformats.org/officeDocument/2006/relationships/slide" Target="slide37.xml"/><Relationship Id="rId39" Type="http://schemas.openxmlformats.org/officeDocument/2006/relationships/slide" Target="slide12.xml"/><Relationship Id="rId21" Type="http://schemas.openxmlformats.org/officeDocument/2006/relationships/slide" Target="slide27.xml"/><Relationship Id="rId34" Type="http://schemas.openxmlformats.org/officeDocument/2006/relationships/slide" Target="slide50.xml"/><Relationship Id="rId42" Type="http://schemas.openxmlformats.org/officeDocument/2006/relationships/slide" Target="slide23.xml"/><Relationship Id="rId47" Type="http://schemas.openxmlformats.org/officeDocument/2006/relationships/slide" Target="slide53.xml"/><Relationship Id="rId50" Type="http://schemas.openxmlformats.org/officeDocument/2006/relationships/slide" Target="slide43.xml"/><Relationship Id="rId7" Type="http://schemas.openxmlformats.org/officeDocument/2006/relationships/slide" Target="slide26.xml"/><Relationship Id="rId2" Type="http://schemas.openxmlformats.org/officeDocument/2006/relationships/slide" Target="slide5.xml"/><Relationship Id="rId16" Type="http://schemas.openxmlformats.org/officeDocument/2006/relationships/slide" Target="slide17.xml"/><Relationship Id="rId29" Type="http://schemas.openxmlformats.org/officeDocument/2006/relationships/slide" Target="slide40.xml"/><Relationship Id="rId11" Type="http://schemas.openxmlformats.org/officeDocument/2006/relationships/slide" Target="slide46.xml"/><Relationship Id="rId24" Type="http://schemas.openxmlformats.org/officeDocument/2006/relationships/slide" Target="slide30.xml"/><Relationship Id="rId32" Type="http://schemas.openxmlformats.org/officeDocument/2006/relationships/slide" Target="slide48.xml"/><Relationship Id="rId37" Type="http://schemas.openxmlformats.org/officeDocument/2006/relationships/slide" Target="slide22.xml"/><Relationship Id="rId40" Type="http://schemas.openxmlformats.org/officeDocument/2006/relationships/slide" Target="slide52.xml"/><Relationship Id="rId45" Type="http://schemas.openxmlformats.org/officeDocument/2006/relationships/slide" Target="slide24.xml"/><Relationship Id="rId5" Type="http://schemas.openxmlformats.org/officeDocument/2006/relationships/slide" Target="slide16.xml"/><Relationship Id="rId15" Type="http://schemas.openxmlformats.org/officeDocument/2006/relationships/slide" Target="slide10.xml"/><Relationship Id="rId23" Type="http://schemas.openxmlformats.org/officeDocument/2006/relationships/slide" Target="slide29.xml"/><Relationship Id="rId28" Type="http://schemas.openxmlformats.org/officeDocument/2006/relationships/slide" Target="slide39.xml"/><Relationship Id="rId36" Type="http://schemas.openxmlformats.org/officeDocument/2006/relationships/slide" Target="slide11.xml"/><Relationship Id="rId49" Type="http://schemas.openxmlformats.org/officeDocument/2006/relationships/slide" Target="slide54.xml"/><Relationship Id="rId10" Type="http://schemas.openxmlformats.org/officeDocument/2006/relationships/slide" Target="slide45.xml"/><Relationship Id="rId19" Type="http://schemas.openxmlformats.org/officeDocument/2006/relationships/slide" Target="slide20.xml"/><Relationship Id="rId31" Type="http://schemas.openxmlformats.org/officeDocument/2006/relationships/slide" Target="slide47.xml"/><Relationship Id="rId44" Type="http://schemas.openxmlformats.org/officeDocument/2006/relationships/slide" Target="slide13.xml"/><Relationship Id="rId4" Type="http://schemas.openxmlformats.org/officeDocument/2006/relationships/slide" Target="slide15.xml"/><Relationship Id="rId9" Type="http://schemas.openxmlformats.org/officeDocument/2006/relationships/slide" Target="slide36.xml"/><Relationship Id="rId14" Type="http://schemas.openxmlformats.org/officeDocument/2006/relationships/slide" Target="slide9.xml"/><Relationship Id="rId22" Type="http://schemas.openxmlformats.org/officeDocument/2006/relationships/slide" Target="slide28.xml"/><Relationship Id="rId27" Type="http://schemas.openxmlformats.org/officeDocument/2006/relationships/slide" Target="slide38.xml"/><Relationship Id="rId30" Type="http://schemas.openxmlformats.org/officeDocument/2006/relationships/slide" Target="slide41.xml"/><Relationship Id="rId35" Type="http://schemas.openxmlformats.org/officeDocument/2006/relationships/slide" Target="slide51.xml"/><Relationship Id="rId43" Type="http://schemas.openxmlformats.org/officeDocument/2006/relationships/slide" Target="slide33.xml"/><Relationship Id="rId48" Type="http://schemas.openxmlformats.org/officeDocument/2006/relationships/slide" Target="slide34.xml"/><Relationship Id="rId8" Type="http://schemas.openxmlformats.org/officeDocument/2006/relationships/slide" Target="slide35.xml"/><Relationship Id="rId51" Type="http://schemas.openxmlformats.org/officeDocument/2006/relationships/slide" Target="slide44.xml"/><Relationship Id="rId3" Type="http://schemas.openxmlformats.org/officeDocument/2006/relationships/slide" Target="slide6.xml"/><Relationship Id="rId12" Type="http://schemas.openxmlformats.org/officeDocument/2006/relationships/slide" Target="slide7.xml"/><Relationship Id="rId17" Type="http://schemas.openxmlformats.org/officeDocument/2006/relationships/slide" Target="slide18.xml"/><Relationship Id="rId25" Type="http://schemas.openxmlformats.org/officeDocument/2006/relationships/slide" Target="slide31.xml"/><Relationship Id="rId33" Type="http://schemas.openxmlformats.org/officeDocument/2006/relationships/slide" Target="slide49.xml"/><Relationship Id="rId38" Type="http://schemas.openxmlformats.org/officeDocument/2006/relationships/slide" Target="slide32.xml"/><Relationship Id="rId46" Type="http://schemas.openxmlformats.org/officeDocument/2006/relationships/slide" Target="slide14.xml"/><Relationship Id="rId20" Type="http://schemas.openxmlformats.org/officeDocument/2006/relationships/slide" Target="slide21.xml"/><Relationship Id="rId41" Type="http://schemas.openxmlformats.org/officeDocument/2006/relationships/slide" Target="slide42.xml"/><Relationship Id="rId1" Type="http://schemas.openxmlformats.org/officeDocument/2006/relationships/slideLayout" Target="../slideLayouts/slideLayout7.xml"/><Relationship Id="rId6" Type="http://schemas.openxmlformats.org/officeDocument/2006/relationships/slide" Target="slide25.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FA1B8-8B6A-4BF1-B6F7-B6DB1C95B48E}"/>
              </a:ext>
            </a:extLst>
          </p:cNvPr>
          <p:cNvSpPr>
            <a:spLocks noGrp="1"/>
          </p:cNvSpPr>
          <p:nvPr>
            <p:ph type="ctrTitle"/>
          </p:nvPr>
        </p:nvSpPr>
        <p:spPr>
          <a:xfrm>
            <a:off x="0" y="3743920"/>
            <a:ext cx="12273280" cy="2683786"/>
          </a:xfrm>
        </p:spPr>
        <p:txBody>
          <a:bodyPr>
            <a:noAutofit/>
            <a:scene3d>
              <a:camera prst="perspectiveRelaxedModerately"/>
              <a:lightRig rig="harsh" dir="t"/>
            </a:scene3d>
            <a:sp3d extrusionH="57150" prstMaterial="matte">
              <a:bevelT w="63500" h="12700" prst="angle"/>
              <a:contourClr>
                <a:schemeClr val="bg1">
                  <a:lumMod val="65000"/>
                </a:schemeClr>
              </a:contourClr>
            </a:sp3d>
          </a:bodyPr>
          <a:lstStyle/>
          <a:p>
            <a:pPr algn="ctr"/>
            <a:r>
              <a:rPr lang="de-DE" sz="11500" b="1" cap="none" dirty="0">
                <a:ln>
                  <a:solidFill>
                    <a:srgbClr val="002060"/>
                  </a:solidFill>
                </a:ln>
                <a:solidFill>
                  <a:schemeClr val="accent6">
                    <a:lumMod val="75000"/>
                  </a:schemeClr>
                </a:solidFill>
                <a:effectLst>
                  <a:glow rad="228600">
                    <a:schemeClr val="accent3">
                      <a:satMod val="175000"/>
                      <a:alpha val="40000"/>
                    </a:schemeClr>
                  </a:glow>
                </a:effectLst>
                <a:latin typeface="Year 3000 Pro" panose="00000800000000000000" pitchFamily="2" charset="0"/>
              </a:rPr>
              <a:t>Phantasten-Quiz-Olympiade</a:t>
            </a:r>
            <a:br>
              <a:rPr lang="de-DE" sz="11500" b="1" cap="none" dirty="0">
                <a:ln>
                  <a:solidFill>
                    <a:srgbClr val="002060"/>
                  </a:solidFill>
                </a:ln>
                <a:solidFill>
                  <a:schemeClr val="accent6">
                    <a:lumMod val="75000"/>
                  </a:schemeClr>
                </a:solidFill>
                <a:effectLst>
                  <a:glow rad="228600">
                    <a:schemeClr val="accent3">
                      <a:satMod val="175000"/>
                      <a:alpha val="40000"/>
                    </a:schemeClr>
                  </a:glow>
                </a:effectLst>
                <a:latin typeface="Year 3000 Pro" panose="00000800000000000000" pitchFamily="2" charset="0"/>
              </a:rPr>
            </a:br>
            <a:r>
              <a:rPr lang="de-DE" sz="11500" b="1" cap="none" dirty="0">
                <a:ln>
                  <a:solidFill>
                    <a:srgbClr val="002060"/>
                  </a:solidFill>
                </a:ln>
                <a:solidFill>
                  <a:schemeClr val="accent6">
                    <a:lumMod val="75000"/>
                  </a:schemeClr>
                </a:solidFill>
                <a:effectLst>
                  <a:glow rad="228600">
                    <a:schemeClr val="accent3">
                      <a:satMod val="175000"/>
                      <a:alpha val="40000"/>
                    </a:schemeClr>
                  </a:glow>
                </a:effectLst>
                <a:latin typeface="Year 3000 Pro" panose="00000800000000000000" pitchFamily="2" charset="0"/>
              </a:rPr>
              <a:t>2025</a:t>
            </a:r>
          </a:p>
        </p:txBody>
      </p:sp>
    </p:spTree>
    <p:extLst>
      <p:ext uri="{BB962C8B-B14F-4D97-AF65-F5344CB8AC3E}">
        <p14:creationId xmlns:p14="http://schemas.microsoft.com/office/powerpoint/2010/main" val="1133517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42535"/>
            <a:ext cx="12192001"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Wann erschien der erste »Perry Rhodan«-Roman von einer Autorin – und wie hieß sie?</a:t>
            </a:r>
            <a:endParaRPr lang="de-DE" sz="3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346144"/>
            <a:ext cx="12192000" cy="147732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B–2: Marianne Sydow, »Netz des Todes«, PR 795, 1976</a:t>
            </a:r>
            <a:endParaRPr lang="de-DE" sz="36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6DD8D7E2-4653-4705-93CF-4FBCFBEDD13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9EE0DC4-C44C-9F39-9DCB-2B8D3279320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E2F2F3E7-C6CE-018A-2E60-C1D87CA8675D}"/>
              </a:ext>
            </a:extLst>
          </p:cNvPr>
          <p:cNvSpPr txBox="1"/>
          <p:nvPr/>
        </p:nvSpPr>
        <p:spPr>
          <a:xfrm flipH="1">
            <a:off x="6943384" y="2863037"/>
            <a:ext cx="3708019"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Susan Schwartz</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Marianne Sydow</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Verena Themsen</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Michelle Stern</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27D14DAD-2910-B103-2AFF-9CA58FD90F60}"/>
              </a:ext>
            </a:extLst>
          </p:cNvPr>
          <p:cNvSpPr txBox="1"/>
          <p:nvPr/>
        </p:nvSpPr>
        <p:spPr>
          <a:xfrm flipH="1">
            <a:off x="2229431" y="2872110"/>
            <a:ext cx="1554101"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1966</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1976</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1986</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1996</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9" name="Rechteck: abgerundete Ecken 8">
            <a:extLst>
              <a:ext uri="{FF2B5EF4-FFF2-40B4-BE49-F238E27FC236}">
                <a16:creationId xmlns:a16="http://schemas.microsoft.com/office/drawing/2014/main" id="{BD67BDFE-3B57-03B3-A0CA-B09A5A3330D8}"/>
              </a:ext>
            </a:extLst>
          </p:cNvPr>
          <p:cNvSpPr/>
          <p:nvPr/>
        </p:nvSpPr>
        <p:spPr>
          <a:xfrm>
            <a:off x="1634906" y="291303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E5CC099A-DB59-99A6-7E4C-8AA32CF91BB7}"/>
              </a:ext>
            </a:extLst>
          </p:cNvPr>
          <p:cNvSpPr/>
          <p:nvPr/>
        </p:nvSpPr>
        <p:spPr>
          <a:xfrm>
            <a:off x="1634906" y="353885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A4099462-5843-6ECE-844F-668A711094D7}"/>
              </a:ext>
            </a:extLst>
          </p:cNvPr>
          <p:cNvSpPr/>
          <p:nvPr/>
        </p:nvSpPr>
        <p:spPr>
          <a:xfrm>
            <a:off x="1634906" y="41646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76788B70-0C10-1FCA-BB44-B8CCD2EB058A}"/>
              </a:ext>
            </a:extLst>
          </p:cNvPr>
          <p:cNvSpPr/>
          <p:nvPr/>
        </p:nvSpPr>
        <p:spPr>
          <a:xfrm>
            <a:off x="1634906" y="479048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869C1C55-0C77-1CBF-F77C-73E1686CF2E3}"/>
              </a:ext>
            </a:extLst>
          </p:cNvPr>
          <p:cNvSpPr/>
          <p:nvPr/>
        </p:nvSpPr>
        <p:spPr>
          <a:xfrm>
            <a:off x="6248399" y="292922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6A824EB1-5F87-BFDC-8F06-278AA0D5F0F7}"/>
              </a:ext>
            </a:extLst>
          </p:cNvPr>
          <p:cNvSpPr/>
          <p:nvPr/>
        </p:nvSpPr>
        <p:spPr>
          <a:xfrm>
            <a:off x="6248399" y="355504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47BAEFE9-7AE8-AA09-C6E0-CD759648AD07}"/>
              </a:ext>
            </a:extLst>
          </p:cNvPr>
          <p:cNvSpPr/>
          <p:nvPr/>
        </p:nvSpPr>
        <p:spPr>
          <a:xfrm>
            <a:off x="6248399" y="418085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A9385FC8-6744-1E09-1899-21D563921434}"/>
              </a:ext>
            </a:extLst>
          </p:cNvPr>
          <p:cNvSpPr/>
          <p:nvPr/>
        </p:nvSpPr>
        <p:spPr>
          <a:xfrm>
            <a:off x="6248399" y="480667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698121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881132"/>
            <a:ext cx="12192001" cy="221599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heißt die Autorin der SF-Romanserie »MUC«, die in und um ein zukünftiges München spielen?</a:t>
            </a:r>
            <a:endParaRPr lang="de-DE" sz="4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4223" y="5145871"/>
            <a:ext cx="11608793"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Anna </a:t>
            </a:r>
            <a:r>
              <a:rPr lang="de-DE" sz="48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Mocikat</a:t>
            </a:r>
            <a:endParaRPr lang="de-DE" sz="4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5E2752E9-9703-49AE-B6D0-AA3C79F5308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634F55B5-6DD3-21D1-D7E3-FDA3031016F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F6F85EC8-0223-4D9E-FC40-1799DAA62D36}"/>
              </a:ext>
            </a:extLst>
          </p:cNvPr>
          <p:cNvSpPr txBox="1"/>
          <p:nvPr/>
        </p:nvSpPr>
        <p:spPr>
          <a:xfrm flipH="1">
            <a:off x="1066798" y="3251927"/>
            <a:ext cx="5582808"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Anna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Mocikat</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Claudia Rapp</a:t>
            </a:r>
          </a:p>
        </p:txBody>
      </p:sp>
      <p:sp>
        <p:nvSpPr>
          <p:cNvPr id="8" name="Rechteck: abgerundete Ecken 7">
            <a:extLst>
              <a:ext uri="{FF2B5EF4-FFF2-40B4-BE49-F238E27FC236}">
                <a16:creationId xmlns:a16="http://schemas.microsoft.com/office/drawing/2014/main" id="{11E01DCF-B5BD-A631-5808-027828A3BF0C}"/>
              </a:ext>
            </a:extLst>
          </p:cNvPr>
          <p:cNvSpPr/>
          <p:nvPr/>
        </p:nvSpPr>
        <p:spPr>
          <a:xfrm>
            <a:off x="453870" y="33177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13FF2C4-9505-1BDC-4CD8-270AEFC1C617}"/>
              </a:ext>
            </a:extLst>
          </p:cNvPr>
          <p:cNvSpPr txBox="1"/>
          <p:nvPr/>
        </p:nvSpPr>
        <p:spPr>
          <a:xfrm flipH="1">
            <a:off x="7416798" y="3251927"/>
            <a:ext cx="4775202"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Birgit Rabisch</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Daniela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Knor</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1C27B443-C056-6622-5127-8B12AEE90D23}"/>
              </a:ext>
            </a:extLst>
          </p:cNvPr>
          <p:cNvSpPr/>
          <p:nvPr/>
        </p:nvSpPr>
        <p:spPr>
          <a:xfrm>
            <a:off x="444634" y="400222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2B73BF82-7BA3-2328-F0A4-9224BC3563BA}"/>
              </a:ext>
            </a:extLst>
          </p:cNvPr>
          <p:cNvSpPr/>
          <p:nvPr/>
        </p:nvSpPr>
        <p:spPr>
          <a:xfrm>
            <a:off x="6840798" y="33479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AF870BA3-4BD7-9614-E38B-895D1E7D5EDF}"/>
              </a:ext>
            </a:extLst>
          </p:cNvPr>
          <p:cNvSpPr/>
          <p:nvPr/>
        </p:nvSpPr>
        <p:spPr>
          <a:xfrm>
            <a:off x="6831562" y="403242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715166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83227"/>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Autorin hat keinen SF-Roman mit ihrem Ehemann geschrieben und veröffentlicht?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742010"/>
            <a:ext cx="12192000" cy="1985159"/>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Marianne Gruber</a:t>
            </a:r>
          </a:p>
          <a:p>
            <a:pPr algn="ctr"/>
            <a:r>
              <a:rPr lang="de-DE" sz="25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Angela &amp; Karlheinz Steinmüller; Johanna &amp; Günter Braun; Judith &amp; Christian Vogt</a:t>
            </a:r>
          </a:p>
        </p:txBody>
      </p:sp>
      <p:sp>
        <p:nvSpPr>
          <p:cNvPr id="7" name="Interaktive Schaltfläche: Zurückkehren 6">
            <a:hlinkClick r:id="rId2" action="ppaction://hlinksldjump" highlightClick="1"/>
            <a:extLst>
              <a:ext uri="{FF2B5EF4-FFF2-40B4-BE49-F238E27FC236}">
                <a16:creationId xmlns:a16="http://schemas.microsoft.com/office/drawing/2014/main" id="{EA5CF6EC-3765-485B-95C8-B11CFBCEA44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C2290E1C-4BA9-0A6F-3F62-6D5DAB485440}"/>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BEE7FAA6-5226-D04A-6ABE-35730FA0D544}"/>
              </a:ext>
            </a:extLst>
          </p:cNvPr>
          <p:cNvSpPr txBox="1"/>
          <p:nvPr/>
        </p:nvSpPr>
        <p:spPr>
          <a:xfrm flipH="1">
            <a:off x="1066798" y="3251927"/>
            <a:ext cx="5582808"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Angela Steinmüller</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Judith C. Vogt</a:t>
            </a:r>
          </a:p>
        </p:txBody>
      </p:sp>
      <p:sp>
        <p:nvSpPr>
          <p:cNvPr id="8" name="Rechteck: abgerundete Ecken 7">
            <a:extLst>
              <a:ext uri="{FF2B5EF4-FFF2-40B4-BE49-F238E27FC236}">
                <a16:creationId xmlns:a16="http://schemas.microsoft.com/office/drawing/2014/main" id="{177293D0-5447-1133-2B5A-D19443251B14}"/>
              </a:ext>
            </a:extLst>
          </p:cNvPr>
          <p:cNvSpPr/>
          <p:nvPr/>
        </p:nvSpPr>
        <p:spPr>
          <a:xfrm>
            <a:off x="453870" y="33177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2B6D55FC-BFCF-3EA9-24B6-9010D92BA998}"/>
              </a:ext>
            </a:extLst>
          </p:cNvPr>
          <p:cNvSpPr txBox="1"/>
          <p:nvPr/>
        </p:nvSpPr>
        <p:spPr>
          <a:xfrm flipH="1">
            <a:off x="7416798" y="3251927"/>
            <a:ext cx="4775202"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Johanna Braun</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Marianne Gruber</a:t>
            </a:r>
          </a:p>
        </p:txBody>
      </p:sp>
      <p:sp>
        <p:nvSpPr>
          <p:cNvPr id="10" name="Rechteck: abgerundete Ecken 9">
            <a:extLst>
              <a:ext uri="{FF2B5EF4-FFF2-40B4-BE49-F238E27FC236}">
                <a16:creationId xmlns:a16="http://schemas.microsoft.com/office/drawing/2014/main" id="{F44661B6-7003-9909-21F5-B936F004028C}"/>
              </a:ext>
            </a:extLst>
          </p:cNvPr>
          <p:cNvSpPr/>
          <p:nvPr/>
        </p:nvSpPr>
        <p:spPr>
          <a:xfrm>
            <a:off x="444634" y="400222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DD70DD31-47FF-3F81-F3D2-4D0F1DF447E1}"/>
              </a:ext>
            </a:extLst>
          </p:cNvPr>
          <p:cNvSpPr/>
          <p:nvPr/>
        </p:nvSpPr>
        <p:spPr>
          <a:xfrm>
            <a:off x="6840798" y="33479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5DD84570-EADD-3420-954C-63EA8323123D}"/>
              </a:ext>
            </a:extLst>
          </p:cNvPr>
          <p:cNvSpPr/>
          <p:nvPr/>
        </p:nvSpPr>
        <p:spPr>
          <a:xfrm>
            <a:off x="6831562" y="403242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300347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73677"/>
            <a:ext cx="12191999" cy="166199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schrieb welche Proto-SF?</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319117"/>
            <a:ext cx="12192001"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B-3   C-1   D-2</a:t>
            </a:r>
          </a:p>
        </p:txBody>
      </p:sp>
      <p:sp>
        <p:nvSpPr>
          <p:cNvPr id="7" name="Interaktive Schaltfläche: Zurückkehren 6">
            <a:hlinkClick r:id="rId2" action="ppaction://hlinksldjump" highlightClick="1"/>
            <a:extLst>
              <a:ext uri="{FF2B5EF4-FFF2-40B4-BE49-F238E27FC236}">
                <a16:creationId xmlns:a16="http://schemas.microsoft.com/office/drawing/2014/main" id="{EA5CF6EC-3765-485B-95C8-B11CFBCEA44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CB9FEF0E-4EC0-D45A-5AD5-C71D6BB7E500}"/>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C57617BF-DFBE-F7B8-42E3-7BE2F63623E9}"/>
              </a:ext>
            </a:extLst>
          </p:cNvPr>
          <p:cNvSpPr txBox="1"/>
          <p:nvPr/>
        </p:nvSpPr>
        <p:spPr>
          <a:xfrm flipH="1">
            <a:off x="924941" y="2397948"/>
            <a:ext cx="5323458"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Cyrano de Bergerac</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Tommaso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Campanella</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Margaret Cavendish</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Louis Sébastien Mercier</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744CA386-6A70-F664-61C2-68C08198B78C}"/>
              </a:ext>
            </a:extLst>
          </p:cNvPr>
          <p:cNvSpPr txBox="1"/>
          <p:nvPr/>
        </p:nvSpPr>
        <p:spPr>
          <a:xfrm flipH="1">
            <a:off x="6868539" y="2397948"/>
            <a:ext cx="5506341" cy="2970044"/>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gleißende Welt«</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Jahr 2440«</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Sonnenstaat«</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Reise zu den Mond-</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staaten</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und Sonnenreichen«</a:t>
            </a:r>
          </a:p>
        </p:txBody>
      </p:sp>
      <p:sp>
        <p:nvSpPr>
          <p:cNvPr id="9" name="Rechteck: abgerundete Ecken 8">
            <a:extLst>
              <a:ext uri="{FF2B5EF4-FFF2-40B4-BE49-F238E27FC236}">
                <a16:creationId xmlns:a16="http://schemas.microsoft.com/office/drawing/2014/main" id="{484DDEA0-BAE3-4829-CC1A-67C96A9E084E}"/>
              </a:ext>
            </a:extLst>
          </p:cNvPr>
          <p:cNvSpPr/>
          <p:nvPr/>
        </p:nvSpPr>
        <p:spPr>
          <a:xfrm>
            <a:off x="253146" y="244567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92EAF307-13B1-2E75-08E3-07FB41804F98}"/>
              </a:ext>
            </a:extLst>
          </p:cNvPr>
          <p:cNvSpPr/>
          <p:nvPr/>
        </p:nvSpPr>
        <p:spPr>
          <a:xfrm>
            <a:off x="253146" y="307149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C46804AE-02E5-FD0F-EAED-1C3FEB53E9B6}"/>
              </a:ext>
            </a:extLst>
          </p:cNvPr>
          <p:cNvSpPr/>
          <p:nvPr/>
        </p:nvSpPr>
        <p:spPr>
          <a:xfrm>
            <a:off x="253146" y="369730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4" name="Rechteck: abgerundete Ecken 13">
            <a:extLst>
              <a:ext uri="{FF2B5EF4-FFF2-40B4-BE49-F238E27FC236}">
                <a16:creationId xmlns:a16="http://schemas.microsoft.com/office/drawing/2014/main" id="{7A71935A-81B9-B219-2A40-3DCBCA3EFECC}"/>
              </a:ext>
            </a:extLst>
          </p:cNvPr>
          <p:cNvSpPr/>
          <p:nvPr/>
        </p:nvSpPr>
        <p:spPr>
          <a:xfrm>
            <a:off x="253146" y="43231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5" name="Rechteck: abgerundete Ecken 14">
            <a:extLst>
              <a:ext uri="{FF2B5EF4-FFF2-40B4-BE49-F238E27FC236}">
                <a16:creationId xmlns:a16="http://schemas.microsoft.com/office/drawing/2014/main" id="{C9521BFD-6360-B146-125B-2B5085DB4C43}"/>
              </a:ext>
            </a:extLst>
          </p:cNvPr>
          <p:cNvSpPr/>
          <p:nvPr/>
        </p:nvSpPr>
        <p:spPr>
          <a:xfrm>
            <a:off x="6248399" y="246186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6" name="Rechteck: abgerundete Ecken 15">
            <a:extLst>
              <a:ext uri="{FF2B5EF4-FFF2-40B4-BE49-F238E27FC236}">
                <a16:creationId xmlns:a16="http://schemas.microsoft.com/office/drawing/2014/main" id="{B12E4B4F-A56A-DDC8-D475-F944EDACB4A0}"/>
              </a:ext>
            </a:extLst>
          </p:cNvPr>
          <p:cNvSpPr/>
          <p:nvPr/>
        </p:nvSpPr>
        <p:spPr>
          <a:xfrm>
            <a:off x="6248399" y="308768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7" name="Rechteck: abgerundete Ecken 16">
            <a:extLst>
              <a:ext uri="{FF2B5EF4-FFF2-40B4-BE49-F238E27FC236}">
                <a16:creationId xmlns:a16="http://schemas.microsoft.com/office/drawing/2014/main" id="{E2C25F6F-6FD4-1C2E-F023-A35B253127A6}"/>
              </a:ext>
            </a:extLst>
          </p:cNvPr>
          <p:cNvSpPr/>
          <p:nvPr/>
        </p:nvSpPr>
        <p:spPr>
          <a:xfrm>
            <a:off x="6248399" y="371349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8" name="Rechteck: abgerundete Ecken 17">
            <a:extLst>
              <a:ext uri="{FF2B5EF4-FFF2-40B4-BE49-F238E27FC236}">
                <a16:creationId xmlns:a16="http://schemas.microsoft.com/office/drawing/2014/main" id="{F7EC8A28-F840-283B-C575-4D6CFA407F09}"/>
              </a:ext>
            </a:extLst>
          </p:cNvPr>
          <p:cNvSpPr/>
          <p:nvPr/>
        </p:nvSpPr>
        <p:spPr>
          <a:xfrm>
            <a:off x="6248399" y="433931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550658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17064"/>
            <a:ext cx="12191998"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die nachfolgenden Autoren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nach ihrem Geburtsjahr:</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820967"/>
            <a:ext cx="12192000" cy="203132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F-B-D-E-A-C:</a:t>
            </a: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Laßwitz (1848), Ernsting (1920), Franke (1927), </a:t>
            </a:r>
            <a:b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Jeschke (1936), Brandhorst (1956), Eschbach (1959)</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A5CF6EC-3765-485B-95C8-B11CFBCEA44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28E9D3E-D656-CDAF-0C21-32409806A062}"/>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6" name="Rechteck: abgerundete Ecken 5">
            <a:extLst>
              <a:ext uri="{FF2B5EF4-FFF2-40B4-BE49-F238E27FC236}">
                <a16:creationId xmlns:a16="http://schemas.microsoft.com/office/drawing/2014/main" id="{0FDCEE94-ECA6-3D3B-D460-C7F539C92597}"/>
              </a:ext>
            </a:extLst>
          </p:cNvPr>
          <p:cNvSpPr/>
          <p:nvPr/>
        </p:nvSpPr>
        <p:spPr>
          <a:xfrm>
            <a:off x="461917" y="308259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8" name="Rechteck: abgerundete Ecken 7">
            <a:extLst>
              <a:ext uri="{FF2B5EF4-FFF2-40B4-BE49-F238E27FC236}">
                <a16:creationId xmlns:a16="http://schemas.microsoft.com/office/drawing/2014/main" id="{F4747AB1-47AD-9FE1-DC20-80963B9EEE32}"/>
              </a:ext>
            </a:extLst>
          </p:cNvPr>
          <p:cNvSpPr/>
          <p:nvPr/>
        </p:nvSpPr>
        <p:spPr>
          <a:xfrm>
            <a:off x="7009546" y="311682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9" name="Rechteck: abgerundete Ecken 8">
            <a:extLst>
              <a:ext uri="{FF2B5EF4-FFF2-40B4-BE49-F238E27FC236}">
                <a16:creationId xmlns:a16="http://schemas.microsoft.com/office/drawing/2014/main" id="{68E0C404-2248-2000-8D9A-E6AE97E5E080}"/>
              </a:ext>
            </a:extLst>
          </p:cNvPr>
          <p:cNvSpPr/>
          <p:nvPr/>
        </p:nvSpPr>
        <p:spPr>
          <a:xfrm>
            <a:off x="461917" y="36882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8334E0AB-77F4-CF11-EC78-2FE9E65D7641}"/>
              </a:ext>
            </a:extLst>
          </p:cNvPr>
          <p:cNvSpPr/>
          <p:nvPr/>
        </p:nvSpPr>
        <p:spPr>
          <a:xfrm>
            <a:off x="7009546" y="369730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1" name="Textfeld 10">
            <a:extLst>
              <a:ext uri="{FF2B5EF4-FFF2-40B4-BE49-F238E27FC236}">
                <a16:creationId xmlns:a16="http://schemas.microsoft.com/office/drawing/2014/main" id="{D0924DCC-FE49-4BCF-2299-E16DF930E192}"/>
              </a:ext>
            </a:extLst>
          </p:cNvPr>
          <p:cNvSpPr txBox="1"/>
          <p:nvPr/>
        </p:nvSpPr>
        <p:spPr>
          <a:xfrm flipH="1">
            <a:off x="7674296" y="2985679"/>
            <a:ext cx="4644277" cy="1938992"/>
          </a:xfrm>
          <a:prstGeom prst="rect">
            <a:avLst/>
          </a:prstGeom>
          <a:noFill/>
        </p:spPr>
        <p:txBody>
          <a:bodyPr wrap="square" rtlCol="0">
            <a:spAutoFit/>
          </a:bodyPr>
          <a:lstStyle/>
          <a:p>
            <a:pPr>
              <a:tabLst>
                <a:tab pos="11566525" algn="r"/>
              </a:tabLs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Walter Ernsting</a:t>
            </a:r>
          </a:p>
          <a:p>
            <a:pPr>
              <a:tabLst>
                <a:tab pos="11566525" algn="r"/>
              </a:tabLs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Herbert W. Franke</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Kurd Laßwitz</a:t>
            </a:r>
          </a:p>
        </p:txBody>
      </p:sp>
      <p:sp>
        <p:nvSpPr>
          <p:cNvPr id="12" name="Textfeld 11">
            <a:extLst>
              <a:ext uri="{FF2B5EF4-FFF2-40B4-BE49-F238E27FC236}">
                <a16:creationId xmlns:a16="http://schemas.microsoft.com/office/drawing/2014/main" id="{06C63DF1-1472-776D-A848-415515ED9661}"/>
              </a:ext>
            </a:extLst>
          </p:cNvPr>
          <p:cNvSpPr txBox="1"/>
          <p:nvPr/>
        </p:nvSpPr>
        <p:spPr>
          <a:xfrm flipH="1">
            <a:off x="1082292" y="2985679"/>
            <a:ext cx="4917905" cy="1938992"/>
          </a:xfrm>
          <a:prstGeom prst="rect">
            <a:avLst/>
          </a:prstGeom>
          <a:noFill/>
        </p:spPr>
        <p:txBody>
          <a:bodyPr wrap="square" rtlCol="0">
            <a:spAutoFit/>
          </a:bodyPr>
          <a:lstStyle/>
          <a:p>
            <a:pPr>
              <a:tabLst>
                <a:tab pos="11566525" algn="r"/>
              </a:tabLs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Andreas Brandhorst</a:t>
            </a:r>
          </a:p>
          <a:p>
            <a:pPr>
              <a:tabLst>
                <a:tab pos="11566525" algn="r"/>
              </a:tabLs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Andreas Eschbach</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Wolfgang Jeschke</a:t>
            </a:r>
          </a:p>
        </p:txBody>
      </p:sp>
      <p:sp>
        <p:nvSpPr>
          <p:cNvPr id="13" name="Rechteck: abgerundete Ecken 12">
            <a:extLst>
              <a:ext uri="{FF2B5EF4-FFF2-40B4-BE49-F238E27FC236}">
                <a16:creationId xmlns:a16="http://schemas.microsoft.com/office/drawing/2014/main" id="{264FC752-28B1-3B10-4215-3BB0005816ED}"/>
              </a:ext>
            </a:extLst>
          </p:cNvPr>
          <p:cNvSpPr/>
          <p:nvPr/>
        </p:nvSpPr>
        <p:spPr>
          <a:xfrm>
            <a:off x="461917" y="429394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4" name="Rechteck: abgerundete Ecken 13">
            <a:extLst>
              <a:ext uri="{FF2B5EF4-FFF2-40B4-BE49-F238E27FC236}">
                <a16:creationId xmlns:a16="http://schemas.microsoft.com/office/drawing/2014/main" id="{F577AD4D-F1EB-4AB7-A7F9-B5298C8DF6F8}"/>
              </a:ext>
            </a:extLst>
          </p:cNvPr>
          <p:cNvSpPr/>
          <p:nvPr/>
        </p:nvSpPr>
        <p:spPr>
          <a:xfrm>
            <a:off x="7009546" y="427778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Tree>
    <p:extLst>
      <p:ext uri="{BB962C8B-B14F-4D97-AF65-F5344CB8AC3E}">
        <p14:creationId xmlns:p14="http://schemas.microsoft.com/office/powerpoint/2010/main" val="564700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45350"/>
            <a:ext cx="12192000"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wem erfährt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Atreyu</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in der »Unendlichen Geschichte«, wie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Phantásien</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gerettet werden kann?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744464"/>
            <a:ext cx="12240000" cy="196977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Die »uralte </a:t>
            </a:r>
            <a:r>
              <a:rPr lang="de-DE" sz="3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Morla</a:t>
            </a:r>
            <a:r>
              <a:rPr lang="de-DE" sz="3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gibt die entscheidende Information: </a:t>
            </a:r>
            <a:br>
              <a:rPr lang="de-DE" sz="3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Die Kindliche Kaiserin benötigt einen neuen Namen.</a:t>
            </a:r>
          </a:p>
        </p:txBody>
      </p:sp>
      <p:sp>
        <p:nvSpPr>
          <p:cNvPr id="7" name="Interaktive Schaltfläche: Zurückkehren 6">
            <a:hlinkClick r:id="rId2" action="ppaction://hlinksldjump" highlightClick="1"/>
            <a:extLst>
              <a:ext uri="{FF2B5EF4-FFF2-40B4-BE49-F238E27FC236}">
                <a16:creationId xmlns:a16="http://schemas.microsoft.com/office/drawing/2014/main" id="{D09FA35F-F93C-4508-B89F-C3F50C036FB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6" name="Fünfeck 5">
            <a:extLst>
              <a:ext uri="{FF2B5EF4-FFF2-40B4-BE49-F238E27FC236}">
                <a16:creationId xmlns:a16="http://schemas.microsoft.com/office/drawing/2014/main" id="{F4EB911D-5E55-1886-DE76-741997E9B3BD}"/>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5" name="Textfeld 4">
            <a:extLst>
              <a:ext uri="{FF2B5EF4-FFF2-40B4-BE49-F238E27FC236}">
                <a16:creationId xmlns:a16="http://schemas.microsoft.com/office/drawing/2014/main" id="{C8278FB3-60FF-C1E7-9690-13A1214635B1}"/>
              </a:ext>
            </a:extLst>
          </p:cNvPr>
          <p:cNvSpPr txBox="1"/>
          <p:nvPr/>
        </p:nvSpPr>
        <p:spPr>
          <a:xfrm flipH="1">
            <a:off x="1066798" y="3251927"/>
            <a:ext cx="5582808"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Glücksdrache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Fuchur</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Felsenbeißer</a:t>
            </a:r>
          </a:p>
        </p:txBody>
      </p:sp>
      <p:sp>
        <p:nvSpPr>
          <p:cNvPr id="8" name="Rechteck: abgerundete Ecken 7">
            <a:extLst>
              <a:ext uri="{FF2B5EF4-FFF2-40B4-BE49-F238E27FC236}">
                <a16:creationId xmlns:a16="http://schemas.microsoft.com/office/drawing/2014/main" id="{8EDB151A-CBB7-07A3-8C67-BDDEA935F550}"/>
              </a:ext>
            </a:extLst>
          </p:cNvPr>
          <p:cNvSpPr/>
          <p:nvPr/>
        </p:nvSpPr>
        <p:spPr>
          <a:xfrm>
            <a:off x="453870" y="32873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DB3C5565-6106-12AB-3A28-FCB6797B7D47}"/>
              </a:ext>
            </a:extLst>
          </p:cNvPr>
          <p:cNvSpPr txBox="1"/>
          <p:nvPr/>
        </p:nvSpPr>
        <p:spPr>
          <a:xfrm flipH="1">
            <a:off x="7416798" y="3251927"/>
            <a:ext cx="4775202"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Nachtalp</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uralte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Morla</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962C359C-4944-B08D-FE72-803B0CB7E75F}"/>
              </a:ext>
            </a:extLst>
          </p:cNvPr>
          <p:cNvSpPr/>
          <p:nvPr/>
        </p:nvSpPr>
        <p:spPr>
          <a:xfrm>
            <a:off x="444634" y="389046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275A800-6A89-D51E-A5DF-BE50618512C5}"/>
              </a:ext>
            </a:extLst>
          </p:cNvPr>
          <p:cNvSpPr/>
          <p:nvPr/>
        </p:nvSpPr>
        <p:spPr>
          <a:xfrm>
            <a:off x="6840798" y="33175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FD7E82D-8443-3259-EFC1-F892A50C4D10}"/>
              </a:ext>
            </a:extLst>
          </p:cNvPr>
          <p:cNvSpPr/>
          <p:nvPr/>
        </p:nvSpPr>
        <p:spPr>
          <a:xfrm>
            <a:off x="6831562" y="39206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7831546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2" y="771598"/>
            <a:ext cx="11608793"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Zweiteiler von Karl May</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wird der Fantasy zugerechnet?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76418" y="4580453"/>
            <a:ext cx="11608793" cy="2277547"/>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Ardistan</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und </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Dschinnistan</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Ardistan</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 »Der Mir von </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Dschinnistan</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7" name="Interaktive Schaltfläche: Zurückkehren 6">
            <a:hlinkClick r:id="rId2" action="ppaction://hlinksldjump" highlightClick="1"/>
            <a:extLst>
              <a:ext uri="{FF2B5EF4-FFF2-40B4-BE49-F238E27FC236}">
                <a16:creationId xmlns:a16="http://schemas.microsoft.com/office/drawing/2014/main" id="{5BB39202-F79F-42C7-B7F3-A0D0D1AE0DE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56C341F8-2D99-8CE0-6FAC-8B72A1D5D20B}"/>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6" name="Textfeld 5">
            <a:extLst>
              <a:ext uri="{FF2B5EF4-FFF2-40B4-BE49-F238E27FC236}">
                <a16:creationId xmlns:a16="http://schemas.microsoft.com/office/drawing/2014/main" id="{D3626E62-3FD4-8EDD-8950-39E0DAB4EDF1}"/>
              </a:ext>
            </a:extLst>
          </p:cNvPr>
          <p:cNvSpPr txBox="1"/>
          <p:nvPr/>
        </p:nvSpPr>
        <p:spPr>
          <a:xfrm flipH="1">
            <a:off x="847670" y="320042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»Babel und Bibel«</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»Satan und Ischariot«</a:t>
            </a:r>
          </a:p>
        </p:txBody>
      </p:sp>
      <p:sp>
        <p:nvSpPr>
          <p:cNvPr id="8" name="Rechteck: abgerundete Ecken 7">
            <a:extLst>
              <a:ext uri="{FF2B5EF4-FFF2-40B4-BE49-F238E27FC236}">
                <a16:creationId xmlns:a16="http://schemas.microsoft.com/office/drawing/2014/main" id="{0DC9F4BA-1481-D8EB-B6C3-CBBAC7FE6A9C}"/>
              </a:ext>
            </a:extLst>
          </p:cNvPr>
          <p:cNvSpPr/>
          <p:nvPr/>
        </p:nvSpPr>
        <p:spPr>
          <a:xfrm>
            <a:off x="220190" y="32967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9EF836E-FF50-A03D-0FAA-AC7B510D1856}"/>
              </a:ext>
            </a:extLst>
          </p:cNvPr>
          <p:cNvSpPr txBox="1"/>
          <p:nvPr/>
        </p:nvSpPr>
        <p:spPr>
          <a:xfrm flipH="1">
            <a:off x="6187440" y="3239596"/>
            <a:ext cx="606552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Ardistan</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und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Dschinnistan</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»Szepter und Hammer« </a:t>
            </a:r>
          </a:p>
        </p:txBody>
      </p:sp>
      <p:sp>
        <p:nvSpPr>
          <p:cNvPr id="10" name="Rechteck: abgerundete Ecken 9">
            <a:extLst>
              <a:ext uri="{FF2B5EF4-FFF2-40B4-BE49-F238E27FC236}">
                <a16:creationId xmlns:a16="http://schemas.microsoft.com/office/drawing/2014/main" id="{D3027E9B-2928-50F2-722A-CC0D98E16B03}"/>
              </a:ext>
            </a:extLst>
          </p:cNvPr>
          <p:cNvSpPr/>
          <p:nvPr/>
        </p:nvSpPr>
        <p:spPr>
          <a:xfrm>
            <a:off x="210954" y="38999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B220068-DD88-6376-B398-400375609EF4}"/>
              </a:ext>
            </a:extLst>
          </p:cNvPr>
          <p:cNvSpPr/>
          <p:nvPr/>
        </p:nvSpPr>
        <p:spPr>
          <a:xfrm>
            <a:off x="5601278"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FF9CD6FA-FFA2-C43C-14B2-01708FD1DD1E}"/>
              </a:ext>
            </a:extLst>
          </p:cNvPr>
          <p:cNvSpPr/>
          <p:nvPr/>
        </p:nvSpPr>
        <p:spPr>
          <a:xfrm>
            <a:off x="5592042" y="39301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56554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65735"/>
            <a:ext cx="12192001"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welcher SF-Kurzgeschichte beschäftigt sich Stephen King mit der Teleportation von der Erde zum Mars?</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40518"/>
            <a:ext cx="12192001"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»The Jaunt«  </a:t>
            </a: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(1981, dt. </a:t>
            </a:r>
            <a:r>
              <a:rPr lang="en-US" sz="36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als</a:t>
            </a: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»Der Jaunt« </a:t>
            </a:r>
            <a:r>
              <a:rPr lang="en-US" sz="36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oder</a:t>
            </a: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»Travel«)</a:t>
            </a:r>
            <a:endPar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96BAB25F-7705-4812-96BB-3B2D98F690E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87B7213C-7DC5-99F2-9979-CB88EC23DC14}"/>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6" name="Textfeld 5">
            <a:extLst>
              <a:ext uri="{FF2B5EF4-FFF2-40B4-BE49-F238E27FC236}">
                <a16:creationId xmlns:a16="http://schemas.microsoft.com/office/drawing/2014/main" id="{4900DAF8-3659-8566-F96B-3A83C69364CD}"/>
              </a:ext>
            </a:extLst>
          </p:cNvPr>
          <p:cNvSpPr txBox="1"/>
          <p:nvPr/>
        </p:nvSpPr>
        <p:spPr>
          <a:xfrm flipH="1">
            <a:off x="1436951" y="3738909"/>
            <a:ext cx="4882569"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Jaunt</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»Kinder des Mars«</a:t>
            </a:r>
          </a:p>
        </p:txBody>
      </p:sp>
      <p:sp>
        <p:nvSpPr>
          <p:cNvPr id="8" name="Rechteck: abgerundete Ecken 7">
            <a:extLst>
              <a:ext uri="{FF2B5EF4-FFF2-40B4-BE49-F238E27FC236}">
                <a16:creationId xmlns:a16="http://schemas.microsoft.com/office/drawing/2014/main" id="{DA125CC9-D38F-CF6D-9870-4704EC9BCF56}"/>
              </a:ext>
            </a:extLst>
          </p:cNvPr>
          <p:cNvSpPr/>
          <p:nvPr/>
        </p:nvSpPr>
        <p:spPr>
          <a:xfrm>
            <a:off x="809470" y="38352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4CF4F9EB-2551-49D8-245C-20591EA6DDDE}"/>
              </a:ext>
            </a:extLst>
          </p:cNvPr>
          <p:cNvSpPr txBox="1"/>
          <p:nvPr/>
        </p:nvSpPr>
        <p:spPr>
          <a:xfrm flipH="1">
            <a:off x="7132320" y="3778076"/>
            <a:ext cx="488257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»Ich bin das Tor«</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»Achterbahn«</a:t>
            </a:r>
          </a:p>
        </p:txBody>
      </p:sp>
      <p:sp>
        <p:nvSpPr>
          <p:cNvPr id="10" name="Rechteck: abgerundete Ecken 9">
            <a:extLst>
              <a:ext uri="{FF2B5EF4-FFF2-40B4-BE49-F238E27FC236}">
                <a16:creationId xmlns:a16="http://schemas.microsoft.com/office/drawing/2014/main" id="{71997B26-FEB1-8A1B-3013-2224C0CAFF23}"/>
              </a:ext>
            </a:extLst>
          </p:cNvPr>
          <p:cNvSpPr/>
          <p:nvPr/>
        </p:nvSpPr>
        <p:spPr>
          <a:xfrm>
            <a:off x="800234" y="44384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B6B9607E-B109-AB95-C7D4-6F781011D7E2}"/>
              </a:ext>
            </a:extLst>
          </p:cNvPr>
          <p:cNvSpPr/>
          <p:nvPr/>
        </p:nvSpPr>
        <p:spPr>
          <a:xfrm>
            <a:off x="6546158" y="38654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42AF7762-4763-9992-99CC-F07DE71152E2}"/>
              </a:ext>
            </a:extLst>
          </p:cNvPr>
          <p:cNvSpPr/>
          <p:nvPr/>
        </p:nvSpPr>
        <p:spPr>
          <a:xfrm>
            <a:off x="6536922" y="44686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0005294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58637"/>
            <a:ext cx="12192001"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welchem 800-Seiten Werk lernt die Programm-strickerin Helene die Mechanismen eines perfiden Systems kennen?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4223" y="5196007"/>
            <a:ext cx="11608793"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»NSA« von Andreas Eschbach</a:t>
            </a:r>
            <a:endParaRPr lang="de-DE" sz="44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C8BD4077-3A2E-4AF3-A469-88C63DBDB0E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4915B018-4D6F-4203-1FC8-530FC997E9D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CB125310-B4EC-856A-0D2D-6BACB21D6635}"/>
              </a:ext>
            </a:extLst>
          </p:cNvPr>
          <p:cNvSpPr txBox="1"/>
          <p:nvPr/>
        </p:nvSpPr>
        <p:spPr>
          <a:xfrm flipH="1">
            <a:off x="715591" y="3495069"/>
            <a:ext cx="4882569"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Weisser, »Syn-Code-7«</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Eschbach, »NSA«</a:t>
            </a:r>
          </a:p>
        </p:txBody>
      </p:sp>
      <p:sp>
        <p:nvSpPr>
          <p:cNvPr id="8" name="Rechteck: abgerundete Ecken 7">
            <a:extLst>
              <a:ext uri="{FF2B5EF4-FFF2-40B4-BE49-F238E27FC236}">
                <a16:creationId xmlns:a16="http://schemas.microsoft.com/office/drawing/2014/main" id="{D4C78F74-FCBE-372F-878F-4D7D78B212A3}"/>
              </a:ext>
            </a:extLst>
          </p:cNvPr>
          <p:cNvSpPr/>
          <p:nvPr/>
        </p:nvSpPr>
        <p:spPr>
          <a:xfrm>
            <a:off x="88110" y="35914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3F75646-17A1-F843-3CAE-2CDABD93A547}"/>
              </a:ext>
            </a:extLst>
          </p:cNvPr>
          <p:cNvSpPr txBox="1"/>
          <p:nvPr/>
        </p:nvSpPr>
        <p:spPr>
          <a:xfrm flipH="1">
            <a:off x="6268720" y="3534236"/>
            <a:ext cx="5923280" cy="183127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Rucker, »Software«</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Moorcock, »Miss Brunners letztes Programm«</a:t>
            </a:r>
          </a:p>
        </p:txBody>
      </p:sp>
      <p:sp>
        <p:nvSpPr>
          <p:cNvPr id="10" name="Rechteck: abgerundete Ecken 9">
            <a:extLst>
              <a:ext uri="{FF2B5EF4-FFF2-40B4-BE49-F238E27FC236}">
                <a16:creationId xmlns:a16="http://schemas.microsoft.com/office/drawing/2014/main" id="{49385E5E-0E12-4643-4227-C42A76A76C55}"/>
              </a:ext>
            </a:extLst>
          </p:cNvPr>
          <p:cNvSpPr/>
          <p:nvPr/>
        </p:nvSpPr>
        <p:spPr>
          <a:xfrm>
            <a:off x="78874" y="41945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FE424C6E-46FD-35B6-FEEF-9DE51BCD3056}"/>
              </a:ext>
            </a:extLst>
          </p:cNvPr>
          <p:cNvSpPr/>
          <p:nvPr/>
        </p:nvSpPr>
        <p:spPr>
          <a:xfrm>
            <a:off x="5682558" y="36216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3A6E950-73FB-8C9E-9739-349D1D605F0A}"/>
              </a:ext>
            </a:extLst>
          </p:cNvPr>
          <p:cNvSpPr/>
          <p:nvPr/>
        </p:nvSpPr>
        <p:spPr>
          <a:xfrm>
            <a:off x="5673322" y="42247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30513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76418" y="687326"/>
            <a:ext cx="11608793"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Drei der vier Paare gehören zur gleichen Geschichtenwelt – welche nicht?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892786"/>
            <a:ext cx="12192001" cy="203132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der Rest ist aus Gert Prokop, </a:t>
            </a:r>
            <a:b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»Die unglaublichen Kriminalfälle des Timothy Truckle«</a:t>
            </a:r>
            <a:endPar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B454C8CA-9688-4D3C-969B-EDFB2B3B419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605AC611-7DD2-F9A2-3D68-A0B1F8FAB54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1B45515C-C662-7391-4E2E-6D0DFEEF7FB0}"/>
              </a:ext>
            </a:extLst>
          </p:cNvPr>
          <p:cNvSpPr txBox="1"/>
          <p:nvPr/>
        </p:nvSpPr>
        <p:spPr>
          <a:xfrm flipH="1">
            <a:off x="878151" y="2915949"/>
            <a:ext cx="4882569"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Nebraska in »Stardust Bar«</a:t>
            </a:r>
          </a:p>
          <a:p>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Calimero in »Die Nacht der Dämonen«</a:t>
            </a:r>
          </a:p>
        </p:txBody>
      </p:sp>
      <p:sp>
        <p:nvSpPr>
          <p:cNvPr id="8" name="Rechteck: abgerundete Ecken 7">
            <a:extLst>
              <a:ext uri="{FF2B5EF4-FFF2-40B4-BE49-F238E27FC236}">
                <a16:creationId xmlns:a16="http://schemas.microsoft.com/office/drawing/2014/main" id="{150DF046-53BD-ADE7-8A78-6F665DB5C813}"/>
              </a:ext>
            </a:extLst>
          </p:cNvPr>
          <p:cNvSpPr/>
          <p:nvPr/>
        </p:nvSpPr>
        <p:spPr>
          <a:xfrm>
            <a:off x="250670" y="29310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55B89A45-37DA-77F8-09F3-CE2EFECE61E0}"/>
              </a:ext>
            </a:extLst>
          </p:cNvPr>
          <p:cNvSpPr txBox="1"/>
          <p:nvPr/>
        </p:nvSpPr>
        <p:spPr>
          <a:xfrm flipH="1">
            <a:off x="6685280" y="2873836"/>
            <a:ext cx="5207689"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Paddington in »Wer stiehlt schon Unterschenkel?«</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Tiny in »Der Laurin oder Umzug der Engel«</a:t>
            </a:r>
          </a:p>
        </p:txBody>
      </p:sp>
      <p:sp>
        <p:nvSpPr>
          <p:cNvPr id="10" name="Rechteck: abgerundete Ecken 9">
            <a:extLst>
              <a:ext uri="{FF2B5EF4-FFF2-40B4-BE49-F238E27FC236}">
                <a16:creationId xmlns:a16="http://schemas.microsoft.com/office/drawing/2014/main" id="{25F7332B-A414-7B0E-ABFC-69E066F2FAE2}"/>
              </a:ext>
            </a:extLst>
          </p:cNvPr>
          <p:cNvSpPr/>
          <p:nvPr/>
        </p:nvSpPr>
        <p:spPr>
          <a:xfrm>
            <a:off x="241434" y="39809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0183BDD-5612-DB59-12C2-AB4BFE6B0BBB}"/>
              </a:ext>
            </a:extLst>
          </p:cNvPr>
          <p:cNvSpPr/>
          <p:nvPr/>
        </p:nvSpPr>
        <p:spPr>
          <a:xfrm>
            <a:off x="6099118" y="29612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DD8F071-0DEC-F769-5027-E2A84A04FB9C}"/>
              </a:ext>
            </a:extLst>
          </p:cNvPr>
          <p:cNvSpPr/>
          <p:nvPr/>
        </p:nvSpPr>
        <p:spPr>
          <a:xfrm>
            <a:off x="6089882" y="39809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4350591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62863D-A88C-4134-BBF6-4BF182F476D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Spielregeln der Phantasten-Olympiade</a:t>
            </a:r>
          </a:p>
        </p:txBody>
      </p:sp>
      <p:pic>
        <p:nvPicPr>
          <p:cNvPr id="6" name="Grafik 5" descr="Ein Bild, das Schädel, Maske enthält.&#10;&#10;KI-generierte Inhalte können fehlerhaft sein.">
            <a:extLst>
              <a:ext uri="{FF2B5EF4-FFF2-40B4-BE49-F238E27FC236}">
                <a16:creationId xmlns:a16="http://schemas.microsoft.com/office/drawing/2014/main" id="{628F3502-A1F7-B5AA-9AF4-A0EE635A7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875" y="3296268"/>
            <a:ext cx="2461061" cy="3551572"/>
          </a:xfrm>
          <a:prstGeom prst="rect">
            <a:avLst/>
          </a:prstGeom>
        </p:spPr>
      </p:pic>
      <p:sp>
        <p:nvSpPr>
          <p:cNvPr id="4" name="Textfeld 3">
            <a:extLst>
              <a:ext uri="{FF2B5EF4-FFF2-40B4-BE49-F238E27FC236}">
                <a16:creationId xmlns:a16="http://schemas.microsoft.com/office/drawing/2014/main" id="{A4D192AE-2257-E25B-05A3-3D05788B7972}"/>
              </a:ext>
            </a:extLst>
          </p:cNvPr>
          <p:cNvSpPr txBox="1"/>
          <p:nvPr/>
        </p:nvSpPr>
        <p:spPr>
          <a:xfrm>
            <a:off x="244223" y="831272"/>
            <a:ext cx="11947777" cy="5632311"/>
          </a:xfrm>
          <a:prstGeom prst="rect">
            <a:avLst/>
          </a:prstGeom>
          <a:noFill/>
        </p:spPr>
        <p:txBody>
          <a:bodyPr wrap="square" rtlCol="0">
            <a:spAutoFit/>
          </a:bodyPr>
          <a:lstStyle/>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Mitmachen kann jeder, der bei dieser Stammtisch-Session online dabei ist.</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Die Teilnehmer bilden eine feste Reihenfolge für die Beantwortung der Quizfragen.</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Wer dran ist, wählt aus einer der fünf Fragekategorien eine noch offene Frage aus.</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Wird die Frage richtig beantwortet, erhält man einen Siegpunkt.</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Bei Fragen mit mehreren Teilantworten gibt es für jeden Teil </a:t>
            </a:r>
            <a:br>
              <a:rPr lang="de-DE" sz="3000" b="1" dirty="0">
                <a:ln w="3175">
                  <a:solidFill>
                    <a:sysClr val="windowText" lastClr="000000"/>
                  </a:solidFill>
                </a:ln>
                <a:latin typeface="Martina" pitchFamily="2" charset="0"/>
              </a:rPr>
            </a:br>
            <a:r>
              <a:rPr lang="de-DE" sz="3000" b="1" dirty="0">
                <a:ln w="3175">
                  <a:solidFill>
                    <a:sysClr val="windowText" lastClr="000000"/>
                  </a:solidFill>
                </a:ln>
                <a:latin typeface="Martina" pitchFamily="2" charset="0"/>
              </a:rPr>
              <a:t>einen Punkt. </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Wird eine (Teil-) Frage richtig oder falsch beantwortet, geht </a:t>
            </a:r>
            <a:br>
              <a:rPr lang="de-DE" sz="3000" b="1" dirty="0">
                <a:ln w="3175">
                  <a:solidFill>
                    <a:sysClr val="windowText" lastClr="000000"/>
                  </a:solidFill>
                </a:ln>
                <a:latin typeface="Martina" pitchFamily="2" charset="0"/>
              </a:rPr>
            </a:br>
            <a:r>
              <a:rPr lang="de-DE" sz="3000" b="1" dirty="0">
                <a:ln w="3175">
                  <a:solidFill>
                    <a:sysClr val="windowText" lastClr="000000"/>
                  </a:solidFill>
                </a:ln>
                <a:latin typeface="Martina" pitchFamily="2" charset="0"/>
              </a:rPr>
              <a:t>die Frage an den nächsten Teilnehmer gemäß der festen </a:t>
            </a:r>
            <a:br>
              <a:rPr lang="de-DE" sz="3000" b="1" dirty="0">
                <a:ln w="3175">
                  <a:solidFill>
                    <a:sysClr val="windowText" lastClr="000000"/>
                  </a:solidFill>
                </a:ln>
                <a:latin typeface="Martina" pitchFamily="2" charset="0"/>
              </a:rPr>
            </a:br>
            <a:r>
              <a:rPr lang="de-DE" sz="3000" b="1" dirty="0">
                <a:ln w="3175">
                  <a:solidFill>
                    <a:sysClr val="windowText" lastClr="000000"/>
                  </a:solidFill>
                </a:ln>
                <a:latin typeface="Martina" pitchFamily="2" charset="0"/>
              </a:rPr>
              <a:t>Reihenfolge.</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Wer die aktuelle Frage zugeliefert hat, pausiert hier.</a:t>
            </a:r>
          </a:p>
        </p:txBody>
      </p:sp>
    </p:spTree>
    <p:extLst>
      <p:ext uri="{BB962C8B-B14F-4D97-AF65-F5344CB8AC3E}">
        <p14:creationId xmlns:p14="http://schemas.microsoft.com/office/powerpoint/2010/main" val="3129436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08932"/>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Aussage passt nicht zum SF-Hörspiel »Der letzte Detektiv«?</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657587"/>
            <a:ext cx="12192000" cy="2215991"/>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Die weibliche Hauptrolle stirbt nach der Hälfte der Episoden, </a:t>
            </a:r>
            <a:b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heißt aber Judith Delgado. </a:t>
            </a:r>
            <a:b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Jennifer </a:t>
            </a:r>
            <a:r>
              <a:rPr lang="de-DE" sz="28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Thyron</a:t>
            </a: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wurde von Marianne Sydow für das Perryversum erfunden</a:t>
            </a:r>
          </a:p>
        </p:txBody>
      </p:sp>
      <p:sp>
        <p:nvSpPr>
          <p:cNvPr id="7" name="Interaktive Schaltfläche: Zurückkehren 6">
            <a:hlinkClick r:id="rId2" action="ppaction://hlinksldjump" highlightClick="1"/>
            <a:extLst>
              <a:ext uri="{FF2B5EF4-FFF2-40B4-BE49-F238E27FC236}">
                <a16:creationId xmlns:a16="http://schemas.microsoft.com/office/drawing/2014/main" id="{15C6CB2D-D7F6-4E8F-97F8-B8CBBF012C2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14DDB7D-5A4B-48F4-0A24-0D08754F6C7E}"/>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6029D66C-E4FA-F0D6-F561-1F945657B9E2}"/>
              </a:ext>
            </a:extLst>
          </p:cNvPr>
          <p:cNvSpPr txBox="1"/>
          <p:nvPr/>
        </p:nvSpPr>
        <p:spPr>
          <a:xfrm flipH="1">
            <a:off x="705428" y="2873836"/>
            <a:ext cx="6691051" cy="1892826"/>
          </a:xfrm>
          <a:prstGeom prst="rect">
            <a:avLst/>
          </a:prstGeom>
          <a:noFill/>
        </p:spPr>
        <p:txBody>
          <a:bodyPr wrap="square" rtlCol="0">
            <a:spAutoFit/>
          </a:bodyPr>
          <a:lstStyle/>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Titelmelodie stammt von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Frank Duval</a:t>
            </a:r>
          </a:p>
          <a:p>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Jennifer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Thyron</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als weibliche Hauptrolle stirbt nach der Hälfte der Episoden</a:t>
            </a:r>
          </a:p>
        </p:txBody>
      </p:sp>
      <p:sp>
        <p:nvSpPr>
          <p:cNvPr id="8" name="Rechteck: abgerundete Ecken 7">
            <a:extLst>
              <a:ext uri="{FF2B5EF4-FFF2-40B4-BE49-F238E27FC236}">
                <a16:creationId xmlns:a16="http://schemas.microsoft.com/office/drawing/2014/main" id="{24FD176C-F0EB-4A52-7572-CC4144C3D2A8}"/>
              </a:ext>
            </a:extLst>
          </p:cNvPr>
          <p:cNvSpPr/>
          <p:nvPr/>
        </p:nvSpPr>
        <p:spPr>
          <a:xfrm>
            <a:off x="77950" y="29310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C1F917A6-D0CB-81AE-1F96-1478CCF5A51B}"/>
              </a:ext>
            </a:extLst>
          </p:cNvPr>
          <p:cNvSpPr txBox="1"/>
          <p:nvPr/>
        </p:nvSpPr>
        <p:spPr>
          <a:xfrm flipH="1">
            <a:off x="7985760" y="2873836"/>
            <a:ext cx="4622800" cy="1892826"/>
          </a:xfrm>
          <a:prstGeom prst="rect">
            <a:avLst/>
          </a:prstGeom>
          <a:noFill/>
        </p:spPr>
        <p:txBody>
          <a:bodyPr wrap="square" rtlCol="0">
            <a:spAutoFit/>
          </a:bodyPr>
          <a:lstStyle/>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Detektiv ermittelt in Babylon</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Bayrische Rundfunk produzierte 40 Folgen</a:t>
            </a:r>
          </a:p>
        </p:txBody>
      </p:sp>
      <p:sp>
        <p:nvSpPr>
          <p:cNvPr id="10" name="Rechteck: abgerundete Ecken 9">
            <a:extLst>
              <a:ext uri="{FF2B5EF4-FFF2-40B4-BE49-F238E27FC236}">
                <a16:creationId xmlns:a16="http://schemas.microsoft.com/office/drawing/2014/main" id="{352EABA6-DB0B-ED08-EEE6-55473C7B2167}"/>
              </a:ext>
            </a:extLst>
          </p:cNvPr>
          <p:cNvSpPr/>
          <p:nvPr/>
        </p:nvSpPr>
        <p:spPr>
          <a:xfrm>
            <a:off x="68714" y="39809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BD78258D-DBD6-1D33-3BCE-20304B77DAB1}"/>
              </a:ext>
            </a:extLst>
          </p:cNvPr>
          <p:cNvSpPr/>
          <p:nvPr/>
        </p:nvSpPr>
        <p:spPr>
          <a:xfrm>
            <a:off x="7399598" y="29612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E956D964-1811-EAB7-E5F2-EA08B51A1FAE}"/>
              </a:ext>
            </a:extLst>
          </p:cNvPr>
          <p:cNvSpPr/>
          <p:nvPr/>
        </p:nvSpPr>
        <p:spPr>
          <a:xfrm>
            <a:off x="7390362" y="39809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938337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62838"/>
            <a:ext cx="12191999"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Wenn Funkstille gehalten werden soll, funktioniert die Kommunikation bei »Mark Brandis« zwischen Raumschiffen in Sichtweite mittels ...?</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312886"/>
            <a:ext cx="12192000"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gemorste Lichtsignale</a:t>
            </a:r>
          </a:p>
        </p:txBody>
      </p:sp>
      <p:sp>
        <p:nvSpPr>
          <p:cNvPr id="7" name="Interaktive Schaltfläche: Zurückkehren 6">
            <a:hlinkClick r:id="rId2" action="ppaction://hlinksldjump" highlightClick="1"/>
            <a:extLst>
              <a:ext uri="{FF2B5EF4-FFF2-40B4-BE49-F238E27FC236}">
                <a16:creationId xmlns:a16="http://schemas.microsoft.com/office/drawing/2014/main" id="{38C01CDC-6305-4B2A-BE09-7675E1387C5C}"/>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647D859F-3ECE-9848-0529-07A6A4655279}"/>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71891632-0D73-686B-0AA3-D5B40CD19CC6}"/>
              </a:ext>
            </a:extLst>
          </p:cNvPr>
          <p:cNvSpPr txBox="1"/>
          <p:nvPr/>
        </p:nvSpPr>
        <p:spPr>
          <a:xfrm flipH="1">
            <a:off x="715591" y="3495069"/>
            <a:ext cx="4882569"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Gebärdensprache</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gemorste Lichtsignale</a:t>
            </a:r>
          </a:p>
        </p:txBody>
      </p:sp>
      <p:sp>
        <p:nvSpPr>
          <p:cNvPr id="8" name="Rechteck: abgerundete Ecken 7">
            <a:extLst>
              <a:ext uri="{FF2B5EF4-FFF2-40B4-BE49-F238E27FC236}">
                <a16:creationId xmlns:a16="http://schemas.microsoft.com/office/drawing/2014/main" id="{5E012417-CCBF-17F8-5F52-36CD1CE5326F}"/>
              </a:ext>
            </a:extLst>
          </p:cNvPr>
          <p:cNvSpPr/>
          <p:nvPr/>
        </p:nvSpPr>
        <p:spPr>
          <a:xfrm>
            <a:off x="88110" y="35914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7A3BF72E-D818-6FE2-615C-6FA2D438720C}"/>
              </a:ext>
            </a:extLst>
          </p:cNvPr>
          <p:cNvSpPr txBox="1"/>
          <p:nvPr/>
        </p:nvSpPr>
        <p:spPr>
          <a:xfrm flipH="1">
            <a:off x="6268720" y="3534236"/>
            <a:ext cx="5923280" cy="183127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Flaggenalphabet</a:t>
            </a:r>
          </a:p>
          <a:p>
            <a:pPr>
              <a:spcAft>
                <a:spcPts val="600"/>
              </a:spcAft>
            </a:pP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TeKos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Telepathiebegabte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Kommunikations-Offiziere)</a:t>
            </a:r>
          </a:p>
        </p:txBody>
      </p:sp>
      <p:sp>
        <p:nvSpPr>
          <p:cNvPr id="10" name="Rechteck: abgerundete Ecken 9">
            <a:extLst>
              <a:ext uri="{FF2B5EF4-FFF2-40B4-BE49-F238E27FC236}">
                <a16:creationId xmlns:a16="http://schemas.microsoft.com/office/drawing/2014/main" id="{6E1C94B1-E0F0-8BD8-6FDE-06F1CDBC655F}"/>
              </a:ext>
            </a:extLst>
          </p:cNvPr>
          <p:cNvSpPr/>
          <p:nvPr/>
        </p:nvSpPr>
        <p:spPr>
          <a:xfrm>
            <a:off x="78874" y="41945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0EBA57CC-0C6C-5A6F-CDB4-023C35A59E42}"/>
              </a:ext>
            </a:extLst>
          </p:cNvPr>
          <p:cNvSpPr/>
          <p:nvPr/>
        </p:nvSpPr>
        <p:spPr>
          <a:xfrm>
            <a:off x="5682558" y="36216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7F7853D-D0D3-B4E7-142B-D729DBD28BCC}"/>
              </a:ext>
            </a:extLst>
          </p:cNvPr>
          <p:cNvSpPr/>
          <p:nvPr/>
        </p:nvSpPr>
        <p:spPr>
          <a:xfrm>
            <a:off x="5673322" y="42247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98046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3" y="792489"/>
            <a:ext cx="11608793"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Wann erschien »Die drei Sonnen« (»</a:t>
            </a:r>
            <a:r>
              <a:rPr lang="ja-JP" alt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三体</a:t>
            </a:r>
            <a:r>
              <a:rPr lang="de-DE" altLang="ja-JP"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der erste Band der »Trisolaris«-Trilogie des Autors Liu Cixin erstmals in Buchform?</a:t>
            </a:r>
            <a:endParaRPr lang="fr-FR"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296069"/>
            <a:ext cx="12191999"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it-IT"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2007 in China </a:t>
            </a:r>
            <a:r>
              <a:rPr lang="it-IT"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(2014 in USA, 12/2016 in D)</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329299CE-57E4-486B-9B2A-0378B8210D6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57B5A44-848B-E012-D05B-D83B894A45B2}"/>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55FE83EE-7670-40C8-2EDF-4475BC7094F8}"/>
              </a:ext>
            </a:extLst>
          </p:cNvPr>
          <p:cNvSpPr txBox="1"/>
          <p:nvPr/>
        </p:nvSpPr>
        <p:spPr>
          <a:xfrm flipH="1">
            <a:off x="1015998" y="3973287"/>
            <a:ext cx="1341122"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2002</a:t>
            </a:r>
          </a:p>
        </p:txBody>
      </p:sp>
      <p:sp>
        <p:nvSpPr>
          <p:cNvPr id="8" name="Rechteck: abgerundete Ecken 7">
            <a:extLst>
              <a:ext uri="{FF2B5EF4-FFF2-40B4-BE49-F238E27FC236}">
                <a16:creationId xmlns:a16="http://schemas.microsoft.com/office/drawing/2014/main" id="{3B6A8238-8E1D-D57D-DD8E-C4ACFAC7A4D2}"/>
              </a:ext>
            </a:extLst>
          </p:cNvPr>
          <p:cNvSpPr/>
          <p:nvPr/>
        </p:nvSpPr>
        <p:spPr>
          <a:xfrm>
            <a:off x="453870" y="40086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A3A41642-AB2C-A2C9-8738-FF37FAF9E2C0}"/>
              </a:ext>
            </a:extLst>
          </p:cNvPr>
          <p:cNvSpPr txBox="1"/>
          <p:nvPr/>
        </p:nvSpPr>
        <p:spPr>
          <a:xfrm flipH="1">
            <a:off x="6998772" y="3934916"/>
            <a:ext cx="1341122"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2012</a:t>
            </a:r>
          </a:p>
        </p:txBody>
      </p:sp>
      <p:sp>
        <p:nvSpPr>
          <p:cNvPr id="10" name="Rechteck: abgerundete Ecken 9">
            <a:extLst>
              <a:ext uri="{FF2B5EF4-FFF2-40B4-BE49-F238E27FC236}">
                <a16:creationId xmlns:a16="http://schemas.microsoft.com/office/drawing/2014/main" id="{4FF3FD0F-8335-A53F-60BB-30F7535297DC}"/>
              </a:ext>
            </a:extLst>
          </p:cNvPr>
          <p:cNvSpPr/>
          <p:nvPr/>
        </p:nvSpPr>
        <p:spPr>
          <a:xfrm>
            <a:off x="6439636" y="40086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5F9818EC-6465-74C9-5EB8-8AC6DEACF6D2}"/>
              </a:ext>
            </a:extLst>
          </p:cNvPr>
          <p:cNvSpPr/>
          <p:nvPr/>
        </p:nvSpPr>
        <p:spPr>
          <a:xfrm>
            <a:off x="3446753" y="40086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D4F26903-4BC3-775C-999F-034B41DD98DA}"/>
              </a:ext>
            </a:extLst>
          </p:cNvPr>
          <p:cNvSpPr/>
          <p:nvPr/>
        </p:nvSpPr>
        <p:spPr>
          <a:xfrm>
            <a:off x="9432520" y="40086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Textfeld 12">
            <a:extLst>
              <a:ext uri="{FF2B5EF4-FFF2-40B4-BE49-F238E27FC236}">
                <a16:creationId xmlns:a16="http://schemas.microsoft.com/office/drawing/2014/main" id="{A4CA44EE-7EE0-47DF-ED76-02CF47BF42B6}"/>
              </a:ext>
            </a:extLst>
          </p:cNvPr>
          <p:cNvSpPr txBox="1"/>
          <p:nvPr/>
        </p:nvSpPr>
        <p:spPr>
          <a:xfrm flipH="1">
            <a:off x="4005522" y="3952967"/>
            <a:ext cx="1341122"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2007</a:t>
            </a:r>
          </a:p>
        </p:txBody>
      </p:sp>
      <p:sp>
        <p:nvSpPr>
          <p:cNvPr id="14" name="Textfeld 13">
            <a:extLst>
              <a:ext uri="{FF2B5EF4-FFF2-40B4-BE49-F238E27FC236}">
                <a16:creationId xmlns:a16="http://schemas.microsoft.com/office/drawing/2014/main" id="{E08EFEF2-EC33-58E5-F76F-34536F240022}"/>
              </a:ext>
            </a:extLst>
          </p:cNvPr>
          <p:cNvSpPr txBox="1"/>
          <p:nvPr/>
        </p:nvSpPr>
        <p:spPr>
          <a:xfrm flipH="1">
            <a:off x="9987278" y="3941713"/>
            <a:ext cx="1341122"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2017</a:t>
            </a:r>
          </a:p>
        </p:txBody>
      </p:sp>
    </p:spTree>
    <p:extLst>
      <p:ext uri="{BB962C8B-B14F-4D97-AF65-F5344CB8AC3E}">
        <p14:creationId xmlns:p14="http://schemas.microsoft.com/office/powerpoint/2010/main" val="2242565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303119"/>
            <a:ext cx="12191999"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it-IT"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A-3   B-1   C-2   D-4</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329299CE-57E4-486B-9B2A-0378B8210D6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86D2A4C-4657-8A69-2092-979EE69D91E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104D2CBE-CC16-44CF-5FCE-B751DB7FE878}"/>
              </a:ext>
            </a:extLst>
          </p:cNvPr>
          <p:cNvSpPr txBox="1"/>
          <p:nvPr/>
        </p:nvSpPr>
        <p:spPr>
          <a:xfrm flipH="1">
            <a:off x="244223" y="700580"/>
            <a:ext cx="11608795" cy="166199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Venus-Werk und Autor zu:</a:t>
            </a:r>
          </a:p>
        </p:txBody>
      </p:sp>
      <p:sp>
        <p:nvSpPr>
          <p:cNvPr id="8" name="Textfeld 7">
            <a:extLst>
              <a:ext uri="{FF2B5EF4-FFF2-40B4-BE49-F238E27FC236}">
                <a16:creationId xmlns:a16="http://schemas.microsoft.com/office/drawing/2014/main" id="{B81C8CFB-B5BE-EF36-5B03-835BCFA98BC3}"/>
              </a:ext>
            </a:extLst>
          </p:cNvPr>
          <p:cNvSpPr txBox="1"/>
          <p:nvPr/>
        </p:nvSpPr>
        <p:spPr>
          <a:xfrm flipH="1">
            <a:off x="874141" y="2284249"/>
            <a:ext cx="4189093" cy="3093154"/>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Barry N.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Malzberg</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Isaac Asimov</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Dietmar Dath</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Cyril M.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Kornbluth</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und Frederik Pohl</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9" name="Textfeld 8">
            <a:extLst>
              <a:ext uri="{FF2B5EF4-FFF2-40B4-BE49-F238E27FC236}">
                <a16:creationId xmlns:a16="http://schemas.microsoft.com/office/drawing/2014/main" id="{2D3551F4-3281-2D59-96B7-4E461CC36AB3}"/>
              </a:ext>
            </a:extLst>
          </p:cNvPr>
          <p:cNvSpPr txBox="1"/>
          <p:nvPr/>
        </p:nvSpPr>
        <p:spPr>
          <a:xfrm flipH="1">
            <a:off x="6390638" y="2324889"/>
            <a:ext cx="5909417" cy="3093154"/>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»Lucky Starr auf der Venus«</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»Venus siegt«</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Venus-Trauma«</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 Handvoll Venus und ehrbare Kaufleute«</a:t>
            </a:r>
          </a:p>
        </p:txBody>
      </p:sp>
      <p:sp>
        <p:nvSpPr>
          <p:cNvPr id="3" name="Rechteck: abgerundete Ecken 2">
            <a:extLst>
              <a:ext uri="{FF2B5EF4-FFF2-40B4-BE49-F238E27FC236}">
                <a16:creationId xmlns:a16="http://schemas.microsoft.com/office/drawing/2014/main" id="{58A57C8D-1AB5-56AD-842E-4BC38A28DC91}"/>
              </a:ext>
            </a:extLst>
          </p:cNvPr>
          <p:cNvSpPr/>
          <p:nvPr/>
        </p:nvSpPr>
        <p:spPr>
          <a:xfrm>
            <a:off x="253146" y="233391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D1FE5126-B3AA-3C87-5FA0-2DC2D6E927E8}"/>
              </a:ext>
            </a:extLst>
          </p:cNvPr>
          <p:cNvSpPr/>
          <p:nvPr/>
        </p:nvSpPr>
        <p:spPr>
          <a:xfrm>
            <a:off x="253146" y="295973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2E75218E-5A47-A0E0-CAD4-DDF66D8E9B38}"/>
              </a:ext>
            </a:extLst>
          </p:cNvPr>
          <p:cNvSpPr/>
          <p:nvPr/>
        </p:nvSpPr>
        <p:spPr>
          <a:xfrm>
            <a:off x="253146" y="358554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8AF8D4B1-C858-0D46-29E8-A37671F716E9}"/>
              </a:ext>
            </a:extLst>
          </p:cNvPr>
          <p:cNvSpPr/>
          <p:nvPr/>
        </p:nvSpPr>
        <p:spPr>
          <a:xfrm>
            <a:off x="253146" y="421136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74DECCBC-83C0-6290-6167-EECA1ED83F46}"/>
              </a:ext>
            </a:extLst>
          </p:cNvPr>
          <p:cNvSpPr/>
          <p:nvPr/>
        </p:nvSpPr>
        <p:spPr>
          <a:xfrm>
            <a:off x="5709919" y="235010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A3EC33AD-786E-989A-8951-23D768C416AE}"/>
              </a:ext>
            </a:extLst>
          </p:cNvPr>
          <p:cNvSpPr/>
          <p:nvPr/>
        </p:nvSpPr>
        <p:spPr>
          <a:xfrm>
            <a:off x="5709919" y="297592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5AA1EB6B-992F-0CBC-F32F-83BFBF673718}"/>
              </a:ext>
            </a:extLst>
          </p:cNvPr>
          <p:cNvSpPr/>
          <p:nvPr/>
        </p:nvSpPr>
        <p:spPr>
          <a:xfrm>
            <a:off x="5709919" y="360173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E697179D-7C4E-456D-9B30-703E30ACB3C8}"/>
              </a:ext>
            </a:extLst>
          </p:cNvPr>
          <p:cNvSpPr/>
          <p:nvPr/>
        </p:nvSpPr>
        <p:spPr>
          <a:xfrm>
            <a:off x="5709919" y="422755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3102821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3" y="670100"/>
            <a:ext cx="11608795" cy="153888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Werk und Autor zu:</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298089"/>
            <a:ext cx="12191999"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B-3   C-1   D-2</a:t>
            </a:r>
          </a:p>
        </p:txBody>
      </p:sp>
      <p:sp>
        <p:nvSpPr>
          <p:cNvPr id="7" name="Interaktive Schaltfläche: Zurückkehren 6">
            <a:hlinkClick r:id="rId2" action="ppaction://hlinksldjump" highlightClick="1"/>
            <a:extLst>
              <a:ext uri="{FF2B5EF4-FFF2-40B4-BE49-F238E27FC236}">
                <a16:creationId xmlns:a16="http://schemas.microsoft.com/office/drawing/2014/main" id="{329299CE-57E4-486B-9B2A-0378B8210D6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5985EAF-6643-5282-B663-E8D3D3D4004C}"/>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6" name="Textfeld 5">
            <a:extLst>
              <a:ext uri="{FF2B5EF4-FFF2-40B4-BE49-F238E27FC236}">
                <a16:creationId xmlns:a16="http://schemas.microsoft.com/office/drawing/2014/main" id="{C306AE0D-0306-3B56-216B-7322BCD01B1B}"/>
              </a:ext>
            </a:extLst>
          </p:cNvPr>
          <p:cNvSpPr txBox="1"/>
          <p:nvPr/>
        </p:nvSpPr>
        <p:spPr>
          <a:xfrm flipH="1">
            <a:off x="863983" y="2314729"/>
            <a:ext cx="6966201"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Edward Bellamy</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José van den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Esch</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A. Heinlein</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Arthur C. Clarke</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215E23ED-0AE6-BB68-6CE7-F49C1E554F6B}"/>
              </a:ext>
            </a:extLst>
          </p:cNvPr>
          <p:cNvSpPr txBox="1"/>
          <p:nvPr/>
        </p:nvSpPr>
        <p:spPr>
          <a:xfrm flipH="1">
            <a:off x="6133518" y="2314729"/>
            <a:ext cx="6078801" cy="3093154"/>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»Revolte im Jahr 2001«</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»2001 – Odyssee im Weltall«</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»Januar im Jahr 2000«</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Rückblick aus dem Jahr 2000«</a:t>
            </a:r>
          </a:p>
        </p:txBody>
      </p:sp>
      <p:sp>
        <p:nvSpPr>
          <p:cNvPr id="9" name="Rechteck: abgerundete Ecken 8">
            <a:extLst>
              <a:ext uri="{FF2B5EF4-FFF2-40B4-BE49-F238E27FC236}">
                <a16:creationId xmlns:a16="http://schemas.microsoft.com/office/drawing/2014/main" id="{AB897097-AF08-2724-6FB6-A9C8A73BD773}"/>
              </a:ext>
            </a:extLst>
          </p:cNvPr>
          <p:cNvSpPr/>
          <p:nvPr/>
        </p:nvSpPr>
        <p:spPr>
          <a:xfrm>
            <a:off x="253146" y="233391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EB63A618-6567-554C-DDCB-E60CAA101730}"/>
              </a:ext>
            </a:extLst>
          </p:cNvPr>
          <p:cNvSpPr/>
          <p:nvPr/>
        </p:nvSpPr>
        <p:spPr>
          <a:xfrm>
            <a:off x="253146" y="295973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0567609A-FB62-06E4-923A-532D332F2CE3}"/>
              </a:ext>
            </a:extLst>
          </p:cNvPr>
          <p:cNvSpPr/>
          <p:nvPr/>
        </p:nvSpPr>
        <p:spPr>
          <a:xfrm>
            <a:off x="253146" y="358554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3A89D3B0-1850-7C10-82D3-FB26E48E2065}"/>
              </a:ext>
            </a:extLst>
          </p:cNvPr>
          <p:cNvSpPr/>
          <p:nvPr/>
        </p:nvSpPr>
        <p:spPr>
          <a:xfrm>
            <a:off x="253146" y="421136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27A7990E-7367-2B3D-1C43-48A681A3066D}"/>
              </a:ext>
            </a:extLst>
          </p:cNvPr>
          <p:cNvSpPr/>
          <p:nvPr/>
        </p:nvSpPr>
        <p:spPr>
          <a:xfrm>
            <a:off x="5476239" y="235010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2C75583C-F698-B413-89B1-BDAF06050607}"/>
              </a:ext>
            </a:extLst>
          </p:cNvPr>
          <p:cNvSpPr/>
          <p:nvPr/>
        </p:nvSpPr>
        <p:spPr>
          <a:xfrm>
            <a:off x="5476239" y="297592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AC6EB14F-BF5E-F6DF-4A77-76A78D67B8E5}"/>
              </a:ext>
            </a:extLst>
          </p:cNvPr>
          <p:cNvSpPr/>
          <p:nvPr/>
        </p:nvSpPr>
        <p:spPr>
          <a:xfrm>
            <a:off x="5476239" y="360173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5F562C50-A183-FDC4-D4D7-23396D87DF0E}"/>
              </a:ext>
            </a:extLst>
          </p:cNvPr>
          <p:cNvSpPr/>
          <p:nvPr/>
        </p:nvSpPr>
        <p:spPr>
          <a:xfrm>
            <a:off x="5476239" y="422755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33987961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1" y="630797"/>
            <a:ext cx="11608793"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 welchen Schauplätzen wurde der SF-Film »Rollerball« (1975) überwiegend gedreht?</a:t>
            </a:r>
            <a:endParaRPr lang="de-DE" sz="40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784844"/>
            <a:ext cx="12192000" cy="215443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Im Olympiastadion und auf dem </a:t>
            </a:r>
            <a:b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BMW-Gelände von München</a:t>
            </a:r>
          </a:p>
        </p:txBody>
      </p:sp>
      <p:sp>
        <p:nvSpPr>
          <p:cNvPr id="7" name="Interaktive Schaltfläche: Zurückkehren 6">
            <a:hlinkClick r:id="rId2" action="ppaction://hlinksldjump" highlightClick="1"/>
            <a:extLst>
              <a:ext uri="{FF2B5EF4-FFF2-40B4-BE49-F238E27FC236}">
                <a16:creationId xmlns:a16="http://schemas.microsoft.com/office/drawing/2014/main" id="{24C1A8ED-6007-479F-A824-B240E7039A2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0D4A287-CDCA-B19C-F1B4-4124C07C55B9}"/>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6" name="Textfeld 5">
            <a:extLst>
              <a:ext uri="{FF2B5EF4-FFF2-40B4-BE49-F238E27FC236}">
                <a16:creationId xmlns:a16="http://schemas.microsoft.com/office/drawing/2014/main" id="{3CEA5898-69FC-2021-9E30-3F5E3AD2AA94}"/>
              </a:ext>
            </a:extLst>
          </p:cNvPr>
          <p:cNvSpPr txBox="1"/>
          <p:nvPr/>
        </p:nvSpPr>
        <p:spPr>
          <a:xfrm flipH="1">
            <a:off x="1239518" y="2751797"/>
            <a:ext cx="4490722" cy="2308324"/>
          </a:xfrm>
          <a:prstGeom prst="rect">
            <a:avLst/>
          </a:prstGeom>
          <a:noFill/>
        </p:spPr>
        <p:txBody>
          <a:bodyPr wrap="square" rtlCol="0">
            <a:spAutoFit/>
          </a:bodyPr>
          <a:lstStyle/>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New York, MOMA + JFK Airport</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Los Angeles, Disney-land + Chinatown</a:t>
            </a:r>
          </a:p>
        </p:txBody>
      </p:sp>
      <p:sp>
        <p:nvSpPr>
          <p:cNvPr id="8" name="Rechteck: abgerundete Ecken 7">
            <a:extLst>
              <a:ext uri="{FF2B5EF4-FFF2-40B4-BE49-F238E27FC236}">
                <a16:creationId xmlns:a16="http://schemas.microsoft.com/office/drawing/2014/main" id="{C79C13D7-3131-0689-5B95-74DD00BA010D}"/>
              </a:ext>
            </a:extLst>
          </p:cNvPr>
          <p:cNvSpPr/>
          <p:nvPr/>
        </p:nvSpPr>
        <p:spPr>
          <a:xfrm>
            <a:off x="453870" y="284813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73F5E68A-E093-D275-1DFE-C3FAF40BCF5A}"/>
              </a:ext>
            </a:extLst>
          </p:cNvPr>
          <p:cNvSpPr txBox="1"/>
          <p:nvPr/>
        </p:nvSpPr>
        <p:spPr>
          <a:xfrm flipH="1">
            <a:off x="7416798" y="2790964"/>
            <a:ext cx="4775202" cy="2308324"/>
          </a:xfrm>
          <a:prstGeom prst="rect">
            <a:avLst/>
          </a:prstGeom>
          <a:noFill/>
        </p:spPr>
        <p:txBody>
          <a:bodyPr wrap="square" rtlCol="0">
            <a:spAutoFit/>
          </a:bodyPr>
          <a:lstStyle/>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München, Olympia-Stadion + BMW-Areal</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Berlin Tegel + Kreuzberg</a:t>
            </a:r>
          </a:p>
        </p:txBody>
      </p:sp>
      <p:sp>
        <p:nvSpPr>
          <p:cNvPr id="10" name="Rechteck: abgerundete Ecken 9">
            <a:extLst>
              <a:ext uri="{FF2B5EF4-FFF2-40B4-BE49-F238E27FC236}">
                <a16:creationId xmlns:a16="http://schemas.microsoft.com/office/drawing/2014/main" id="{B466E0B7-88D1-563A-A54B-DFD1D2A1616C}"/>
              </a:ext>
            </a:extLst>
          </p:cNvPr>
          <p:cNvSpPr/>
          <p:nvPr/>
        </p:nvSpPr>
        <p:spPr>
          <a:xfrm>
            <a:off x="444634" y="392881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693EB5A-EAA5-D946-2613-22C0F3669A40}"/>
              </a:ext>
            </a:extLst>
          </p:cNvPr>
          <p:cNvSpPr/>
          <p:nvPr/>
        </p:nvSpPr>
        <p:spPr>
          <a:xfrm>
            <a:off x="6840798" y="287833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A492EF8E-D177-580E-C20F-0A62F387C559}"/>
              </a:ext>
            </a:extLst>
          </p:cNvPr>
          <p:cNvSpPr/>
          <p:nvPr/>
        </p:nvSpPr>
        <p:spPr>
          <a:xfrm>
            <a:off x="6831562" y="39590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0017955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84956"/>
            <a:ext cx="12191999"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 welchem dt. SF-Film schrieb Jean Michel Jarre </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Oxygène</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Equinoxe</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den Soundtrack?</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665173"/>
            <a:ext cx="12191999" cy="215443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»Die Hamburger Krankheit« </a:t>
            </a:r>
            <a:b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von Peter Fleischmann</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F7E6238F-91FC-4389-A22D-A44033BC61E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88BCBE79-3255-4B44-6A21-A123A3BDB4D3}"/>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6" name="Textfeld 5">
            <a:extLst>
              <a:ext uri="{FF2B5EF4-FFF2-40B4-BE49-F238E27FC236}">
                <a16:creationId xmlns:a16="http://schemas.microsoft.com/office/drawing/2014/main" id="{0D2BB628-8EE0-A7AA-A88D-053156469A47}"/>
              </a:ext>
            </a:extLst>
          </p:cNvPr>
          <p:cNvSpPr txBox="1"/>
          <p:nvPr/>
        </p:nvSpPr>
        <p:spPr>
          <a:xfrm flipH="1">
            <a:off x="847670" y="323090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Delegation«</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»Kamikaze 1989«</a:t>
            </a:r>
          </a:p>
        </p:txBody>
      </p:sp>
      <p:sp>
        <p:nvSpPr>
          <p:cNvPr id="8" name="Rechteck: abgerundete Ecken 7">
            <a:extLst>
              <a:ext uri="{FF2B5EF4-FFF2-40B4-BE49-F238E27FC236}">
                <a16:creationId xmlns:a16="http://schemas.microsoft.com/office/drawing/2014/main" id="{0AFB78E7-3B34-E158-7D7F-35A62471AB46}"/>
              </a:ext>
            </a:extLst>
          </p:cNvPr>
          <p:cNvSpPr/>
          <p:nvPr/>
        </p:nvSpPr>
        <p:spPr>
          <a:xfrm>
            <a:off x="220190" y="33272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65B8064-0FA5-F84C-B56C-BA1243B31977}"/>
              </a:ext>
            </a:extLst>
          </p:cNvPr>
          <p:cNvSpPr txBox="1"/>
          <p:nvPr/>
        </p:nvSpPr>
        <p:spPr>
          <a:xfrm flipH="1">
            <a:off x="6187440" y="3270076"/>
            <a:ext cx="606552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Hamburger Krankheit«</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Arche Noah Prinzip« </a:t>
            </a:r>
          </a:p>
        </p:txBody>
      </p:sp>
      <p:sp>
        <p:nvSpPr>
          <p:cNvPr id="10" name="Rechteck: abgerundete Ecken 9">
            <a:extLst>
              <a:ext uri="{FF2B5EF4-FFF2-40B4-BE49-F238E27FC236}">
                <a16:creationId xmlns:a16="http://schemas.microsoft.com/office/drawing/2014/main" id="{88347E9F-74A0-EE87-9BE3-E0C2284AEE29}"/>
              </a:ext>
            </a:extLst>
          </p:cNvPr>
          <p:cNvSpPr/>
          <p:nvPr/>
        </p:nvSpPr>
        <p:spPr>
          <a:xfrm>
            <a:off x="210954" y="39304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C21A3DDE-97E4-C605-7403-76F367958C49}"/>
              </a:ext>
            </a:extLst>
          </p:cNvPr>
          <p:cNvSpPr/>
          <p:nvPr/>
        </p:nvSpPr>
        <p:spPr>
          <a:xfrm>
            <a:off x="5601278" y="33574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79B803E4-62BE-5A84-811B-65720205D9FD}"/>
              </a:ext>
            </a:extLst>
          </p:cNvPr>
          <p:cNvSpPr/>
          <p:nvPr/>
        </p:nvSpPr>
        <p:spPr>
          <a:xfrm>
            <a:off x="5592042" y="39606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906891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71518"/>
            <a:ext cx="12191998"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 welchem dt. SF-Film schrieb Maurice Jarre </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Schiwago«, »Lawrence von Arabien«) </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den Soundtrack?</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229022"/>
            <a:ext cx="12191999" cy="160043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endParaRPr lang="de-DE" sz="4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»Enemy Mine« von Wolfgang Petersen</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D6C6F48-E05E-4330-BCC9-034E26D1A08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2957E0C-C6F2-C116-25CF-C5AB3438AB67}"/>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6" name="Textfeld 5">
            <a:extLst>
              <a:ext uri="{FF2B5EF4-FFF2-40B4-BE49-F238E27FC236}">
                <a16:creationId xmlns:a16="http://schemas.microsoft.com/office/drawing/2014/main" id="{1A6EDFE1-A1F6-462B-8835-29E5C7C2C23F}"/>
              </a:ext>
            </a:extLst>
          </p:cNvPr>
          <p:cNvSpPr txBox="1"/>
          <p:nvPr/>
        </p:nvSpPr>
        <p:spPr>
          <a:xfrm flipH="1">
            <a:off x="847670" y="381002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»Enemy Mine«</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»Moon 44«</a:t>
            </a:r>
          </a:p>
        </p:txBody>
      </p:sp>
      <p:sp>
        <p:nvSpPr>
          <p:cNvPr id="8" name="Rechteck: abgerundete Ecken 7">
            <a:extLst>
              <a:ext uri="{FF2B5EF4-FFF2-40B4-BE49-F238E27FC236}">
                <a16:creationId xmlns:a16="http://schemas.microsoft.com/office/drawing/2014/main" id="{9C5D2470-2E97-DCDE-29D5-777A327FA466}"/>
              </a:ext>
            </a:extLst>
          </p:cNvPr>
          <p:cNvSpPr/>
          <p:nvPr/>
        </p:nvSpPr>
        <p:spPr>
          <a:xfrm>
            <a:off x="220190" y="39063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48BAC666-AEF7-620C-B42D-8131413911CC}"/>
              </a:ext>
            </a:extLst>
          </p:cNvPr>
          <p:cNvSpPr txBox="1"/>
          <p:nvPr/>
        </p:nvSpPr>
        <p:spPr>
          <a:xfrm flipH="1">
            <a:off x="6187440" y="3849196"/>
            <a:ext cx="606552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Millionenspiel«</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»Welt am Draht« </a:t>
            </a:r>
          </a:p>
        </p:txBody>
      </p:sp>
      <p:sp>
        <p:nvSpPr>
          <p:cNvPr id="10" name="Rechteck: abgerundete Ecken 9">
            <a:extLst>
              <a:ext uri="{FF2B5EF4-FFF2-40B4-BE49-F238E27FC236}">
                <a16:creationId xmlns:a16="http://schemas.microsoft.com/office/drawing/2014/main" id="{953148EC-694F-83F4-2F79-965AB9A46C2C}"/>
              </a:ext>
            </a:extLst>
          </p:cNvPr>
          <p:cNvSpPr/>
          <p:nvPr/>
        </p:nvSpPr>
        <p:spPr>
          <a:xfrm>
            <a:off x="210954" y="45095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2F1B9666-78F0-C635-0E2A-A39E5E31ED67}"/>
              </a:ext>
            </a:extLst>
          </p:cNvPr>
          <p:cNvSpPr/>
          <p:nvPr/>
        </p:nvSpPr>
        <p:spPr>
          <a:xfrm>
            <a:off x="5601278" y="39365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8A21A378-C424-7045-63BD-CBBC32511D83}"/>
              </a:ext>
            </a:extLst>
          </p:cNvPr>
          <p:cNvSpPr/>
          <p:nvPr/>
        </p:nvSpPr>
        <p:spPr>
          <a:xfrm>
            <a:off x="5592042" y="45397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6828245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24969"/>
            <a:ext cx="12191999"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lautet die Romanvorlage für den Fassbinder-Film »Welt am Draht« bzw. das Emmerich-Remake »The 13th Floor«?</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703564"/>
            <a:ext cx="12192001" cy="215443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r>
              <a:rPr lang="en-US" sz="4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Simulacron</a:t>
            </a: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3« </a:t>
            </a: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r>
              <a:rPr lang="en-US" sz="36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auch</a:t>
            </a: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»Counterfeit World«) </a:t>
            </a:r>
          </a:p>
          <a:p>
            <a:pPr algn="ct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von Daniel F. Galouye</a:t>
            </a:r>
            <a:endPar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D15F2605-14C6-4AD2-A212-AA645638FF3D}"/>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B3389F14-63EB-AF3B-F2A7-444D00C3DE76}"/>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F681AC7E-41A5-1688-00CE-4F061BC75515}"/>
              </a:ext>
            </a:extLst>
          </p:cNvPr>
          <p:cNvSpPr txBox="1"/>
          <p:nvPr/>
        </p:nvSpPr>
        <p:spPr>
          <a:xfrm flipH="1">
            <a:off x="847670" y="341378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End of Eternity«</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Simulacron</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3«</a:t>
            </a:r>
          </a:p>
        </p:txBody>
      </p:sp>
      <p:sp>
        <p:nvSpPr>
          <p:cNvPr id="8" name="Rechteck: abgerundete Ecken 7">
            <a:extLst>
              <a:ext uri="{FF2B5EF4-FFF2-40B4-BE49-F238E27FC236}">
                <a16:creationId xmlns:a16="http://schemas.microsoft.com/office/drawing/2014/main" id="{6B0A313D-A4EF-19A8-DBA4-859F334FB6D7}"/>
              </a:ext>
            </a:extLst>
          </p:cNvPr>
          <p:cNvSpPr/>
          <p:nvPr/>
        </p:nvSpPr>
        <p:spPr>
          <a:xfrm>
            <a:off x="220190" y="351012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35A06ED9-C2BD-72B2-C00D-E9891D4B9369}"/>
              </a:ext>
            </a:extLst>
          </p:cNvPr>
          <p:cNvSpPr txBox="1"/>
          <p:nvPr/>
        </p:nvSpPr>
        <p:spPr>
          <a:xfrm flipH="1">
            <a:off x="6187440" y="3452956"/>
            <a:ext cx="606552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»Time and Again«</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Moment of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Eclipse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p:txBody>
      </p:sp>
      <p:sp>
        <p:nvSpPr>
          <p:cNvPr id="10" name="Rechteck: abgerundete Ecken 9">
            <a:extLst>
              <a:ext uri="{FF2B5EF4-FFF2-40B4-BE49-F238E27FC236}">
                <a16:creationId xmlns:a16="http://schemas.microsoft.com/office/drawing/2014/main" id="{E9BE8FF1-6ADB-AC09-42B6-38D20E115E17}"/>
              </a:ext>
            </a:extLst>
          </p:cNvPr>
          <p:cNvSpPr/>
          <p:nvPr/>
        </p:nvSpPr>
        <p:spPr>
          <a:xfrm>
            <a:off x="210954" y="41132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52151FCD-5732-C6E6-50A7-701FAABEA478}"/>
              </a:ext>
            </a:extLst>
          </p:cNvPr>
          <p:cNvSpPr/>
          <p:nvPr/>
        </p:nvSpPr>
        <p:spPr>
          <a:xfrm>
            <a:off x="5601278" y="35403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9931C8D6-AC5D-0E46-2A0A-8680257FA353}"/>
              </a:ext>
            </a:extLst>
          </p:cNvPr>
          <p:cNvSpPr/>
          <p:nvPr/>
        </p:nvSpPr>
        <p:spPr>
          <a:xfrm>
            <a:off x="5592042" y="41434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7562113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36526"/>
            <a:ext cx="12192000"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Raumschiff im Kinofilm »Alien«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wurde benannt nach ...?</a:t>
            </a:r>
            <a:endParaRPr lang="de-DE" sz="3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038629"/>
            <a:ext cx="12192000" cy="1785104"/>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 Das Schiff heißt »</a:t>
            </a:r>
            <a:r>
              <a:rPr lang="de-DE" sz="28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Nostromo</a:t>
            </a: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wie ein Roman über den gleichnamigen Seemann von Joseph Conrad: »</a:t>
            </a:r>
            <a:r>
              <a:rPr lang="de-DE" sz="28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Nostromo</a:t>
            </a: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 Tale of the </a:t>
            </a:r>
            <a:r>
              <a:rPr lang="de-DE" sz="28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Seaboard</a:t>
            </a: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(1904)</a:t>
            </a:r>
            <a:endParaRPr lang="de-DE" sz="2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C5CC0432-C987-4CF6-8DFC-7282291470F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C83A48C4-5F7D-5027-318A-12BCF56EEBC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F10F22C1-DADC-3338-D447-8BA22061230B}"/>
              </a:ext>
            </a:extLst>
          </p:cNvPr>
          <p:cNvSpPr txBox="1"/>
          <p:nvPr/>
        </p:nvSpPr>
        <p:spPr>
          <a:xfrm flipH="1">
            <a:off x="1233749" y="2976909"/>
            <a:ext cx="4415211"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einem Song von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Buddy Holly</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einer nordafrika-nischen Käferart</a:t>
            </a:r>
          </a:p>
        </p:txBody>
      </p:sp>
      <p:sp>
        <p:nvSpPr>
          <p:cNvPr id="8" name="Rechteck: abgerundete Ecken 7">
            <a:extLst>
              <a:ext uri="{FF2B5EF4-FFF2-40B4-BE49-F238E27FC236}">
                <a16:creationId xmlns:a16="http://schemas.microsoft.com/office/drawing/2014/main" id="{1476F6FD-4E93-4BE7-9514-A482B7B62632}"/>
              </a:ext>
            </a:extLst>
          </p:cNvPr>
          <p:cNvSpPr/>
          <p:nvPr/>
        </p:nvSpPr>
        <p:spPr>
          <a:xfrm>
            <a:off x="606270" y="32459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A31A5E0F-9BF5-55D1-69B0-78B3AD0AFA4B}"/>
              </a:ext>
            </a:extLst>
          </p:cNvPr>
          <p:cNvSpPr/>
          <p:nvPr/>
        </p:nvSpPr>
        <p:spPr>
          <a:xfrm>
            <a:off x="597034" y="42656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09EB5F7B-194B-F6B7-26C5-5CA15F2ED218}"/>
              </a:ext>
            </a:extLst>
          </p:cNvPr>
          <p:cNvSpPr/>
          <p:nvPr/>
        </p:nvSpPr>
        <p:spPr>
          <a:xfrm>
            <a:off x="7115118" y="32152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107C1DA1-42DB-6B8F-EF78-2742B969A144}"/>
              </a:ext>
            </a:extLst>
          </p:cNvPr>
          <p:cNvSpPr/>
          <p:nvPr/>
        </p:nvSpPr>
        <p:spPr>
          <a:xfrm>
            <a:off x="7105882" y="42857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8F16FDB6-64C7-F9CE-E6BC-C91C60C211E5}"/>
              </a:ext>
            </a:extLst>
          </p:cNvPr>
          <p:cNvSpPr txBox="1"/>
          <p:nvPr/>
        </p:nvSpPr>
        <p:spPr>
          <a:xfrm flipH="1">
            <a:off x="7681881" y="2962354"/>
            <a:ext cx="4343169"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einem Roman von Joseph Conrad</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einer Figur in einem Rembrandt-Gemälde</a:t>
            </a:r>
          </a:p>
        </p:txBody>
      </p:sp>
    </p:spTree>
    <p:extLst>
      <p:ext uri="{BB962C8B-B14F-4D97-AF65-F5344CB8AC3E}">
        <p14:creationId xmlns:p14="http://schemas.microsoft.com/office/powerpoint/2010/main" val="24387924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62863D-A88C-4134-BBF6-4BF182F476D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Teilnehmer an der Phantasten-Olympiade</a:t>
            </a:r>
          </a:p>
        </p:txBody>
      </p:sp>
      <p:graphicFrame>
        <p:nvGraphicFramePr>
          <p:cNvPr id="4" name="Tabelle 13">
            <a:extLst>
              <a:ext uri="{FF2B5EF4-FFF2-40B4-BE49-F238E27FC236}">
                <a16:creationId xmlns:a16="http://schemas.microsoft.com/office/drawing/2014/main" id="{CC0AF943-9315-9845-E9B8-8B2F30A72A95}"/>
              </a:ext>
            </a:extLst>
          </p:cNvPr>
          <p:cNvGraphicFramePr>
            <a:graphicFrameLocks noGrp="1"/>
          </p:cNvGraphicFramePr>
          <p:nvPr>
            <p:extLst>
              <p:ext uri="{D42A27DB-BD31-4B8C-83A1-F6EECF244321}">
                <p14:modId xmlns:p14="http://schemas.microsoft.com/office/powerpoint/2010/main" val="2620593941"/>
              </p:ext>
            </p:extLst>
          </p:nvPr>
        </p:nvGraphicFramePr>
        <p:xfrm>
          <a:off x="410003" y="952261"/>
          <a:ext cx="9360000" cy="5699760"/>
        </p:xfrm>
        <a:graphic>
          <a:graphicData uri="http://schemas.openxmlformats.org/drawingml/2006/table">
            <a:tbl>
              <a:tblPr firstRow="1" bandRow="1">
                <a:tableStyleId>{F5AB1C69-6EDB-4FF4-983F-18BD219EF322}</a:tableStyleId>
              </a:tblPr>
              <a:tblGrid>
                <a:gridCol w="2520000">
                  <a:extLst>
                    <a:ext uri="{9D8B030D-6E8A-4147-A177-3AD203B41FA5}">
                      <a16:colId xmlns:a16="http://schemas.microsoft.com/office/drawing/2014/main" val="127172622"/>
                    </a:ext>
                  </a:extLst>
                </a:gridCol>
                <a:gridCol w="2160000">
                  <a:extLst>
                    <a:ext uri="{9D8B030D-6E8A-4147-A177-3AD203B41FA5}">
                      <a16:colId xmlns:a16="http://schemas.microsoft.com/office/drawing/2014/main" val="3519309062"/>
                    </a:ext>
                  </a:extLst>
                </a:gridCol>
                <a:gridCol w="2520000">
                  <a:extLst>
                    <a:ext uri="{9D8B030D-6E8A-4147-A177-3AD203B41FA5}">
                      <a16:colId xmlns:a16="http://schemas.microsoft.com/office/drawing/2014/main" val="1944180496"/>
                    </a:ext>
                  </a:extLst>
                </a:gridCol>
                <a:gridCol w="2160000">
                  <a:extLst>
                    <a:ext uri="{9D8B030D-6E8A-4147-A177-3AD203B41FA5}">
                      <a16:colId xmlns:a16="http://schemas.microsoft.com/office/drawing/2014/main" val="3605508829"/>
                    </a:ext>
                  </a:extLst>
                </a:gridCol>
              </a:tblGrid>
              <a:tr h="370840">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Teilnehmer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Punkte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Teilnehmer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Punkte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770440014"/>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712023182"/>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99268291"/>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908923043"/>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1392867080"/>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996770774"/>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1955071710"/>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2255082809"/>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2057013372"/>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502735224"/>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1252552247"/>
                  </a:ext>
                </a:extLst>
              </a:tr>
            </a:tbl>
          </a:graphicData>
        </a:graphic>
      </p:graphicFrame>
      <p:pic>
        <p:nvPicPr>
          <p:cNvPr id="6" name="Grafik 5" descr="Ein Bild, das Kleidung, Astronaut, Druckanzug, draußen enthält.&#10;&#10;KI-generierte Inhalte können fehlerhaft sein.">
            <a:extLst>
              <a:ext uri="{FF2B5EF4-FFF2-40B4-BE49-F238E27FC236}">
                <a16:creationId xmlns:a16="http://schemas.microsoft.com/office/drawing/2014/main" id="{6A3E22E6-EA48-AAB6-F21A-6477C8E14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50959" y="2800673"/>
            <a:ext cx="3532945" cy="4067661"/>
          </a:xfrm>
          <a:prstGeom prst="rect">
            <a:avLst/>
          </a:prstGeom>
        </p:spPr>
      </p:pic>
    </p:spTree>
    <p:extLst>
      <p:ext uri="{BB962C8B-B14F-4D97-AF65-F5344CB8AC3E}">
        <p14:creationId xmlns:p14="http://schemas.microsoft.com/office/powerpoint/2010/main" val="32989635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14028"/>
            <a:ext cx="12192001" cy="209288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 Schauspieler*in, zwei Rollen, einmal »Star Trek« – </a:t>
            </a:r>
            <a:b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doch welche Kombination ist falsch?</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85403"/>
            <a:ext cx="12191999"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 Nana Visitor war nicht in »The Fifth Element«</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88FF9F2-0A02-4685-ABD9-CF34B73A027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B1661F23-D4F7-7551-A39D-A9E2019F12D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19E155E4-B990-8EDA-2C1C-D5AAF0FB60E4}"/>
              </a:ext>
            </a:extLst>
          </p:cNvPr>
          <p:cNvSpPr txBox="1"/>
          <p:nvPr/>
        </p:nvSpPr>
        <p:spPr>
          <a:xfrm flipH="1">
            <a:off x="847671" y="2753389"/>
            <a:ext cx="5248328" cy="2831544"/>
          </a:xfrm>
          <a:prstGeom prst="rect">
            <a:avLst/>
          </a:prstGeom>
          <a:noFill/>
        </p:spPr>
        <p:txBody>
          <a:bodyPr wrap="square" rtlCol="0">
            <a:spAutoFit/>
          </a:bodyPr>
          <a:lstStyle/>
          <a:p>
            <a:pPr>
              <a:spcAft>
                <a:spcPts val="600"/>
              </a:spcAft>
            </a:pP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Uhura</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ist Adoptivtochter von Thanos dem Eroberer</a:t>
            </a:r>
          </a:p>
          <a:p>
            <a:pPr>
              <a:spcAft>
                <a:spcPts val="600"/>
              </a:spcAft>
            </a:pP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Checkov</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checkt auf einer Raumstation als Telepath ein</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 Laren kämpft gegen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Zylonen</a:t>
            </a:r>
            <a:endPar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Rechteck: abgerundete Ecken 7">
            <a:extLst>
              <a:ext uri="{FF2B5EF4-FFF2-40B4-BE49-F238E27FC236}">
                <a16:creationId xmlns:a16="http://schemas.microsoft.com/office/drawing/2014/main" id="{F9FD3948-2D48-5A35-7F75-D6EB6A94DBC6}"/>
              </a:ext>
            </a:extLst>
          </p:cNvPr>
          <p:cNvSpPr/>
          <p:nvPr/>
        </p:nvSpPr>
        <p:spPr>
          <a:xfrm>
            <a:off x="149070" y="29510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7023C1FF-7997-6AE8-07EE-78BDD51F24DC}"/>
              </a:ext>
            </a:extLst>
          </p:cNvPr>
          <p:cNvSpPr/>
          <p:nvPr/>
        </p:nvSpPr>
        <p:spPr>
          <a:xfrm>
            <a:off x="149994" y="3879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34D83475-04BB-B684-28DE-D2CDEFD8176A}"/>
              </a:ext>
            </a:extLst>
          </p:cNvPr>
          <p:cNvSpPr/>
          <p:nvPr/>
        </p:nvSpPr>
        <p:spPr>
          <a:xfrm>
            <a:off x="6657918" y="29510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3B77B5AC-2C5E-F5E9-4936-7F1F453B0E5C}"/>
              </a:ext>
            </a:extLst>
          </p:cNvPr>
          <p:cNvSpPr/>
          <p:nvPr/>
        </p:nvSpPr>
        <p:spPr>
          <a:xfrm>
            <a:off x="6658842" y="38996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0464BA34-1CA2-6AC4-F992-06675E3F7924}"/>
              </a:ext>
            </a:extLst>
          </p:cNvPr>
          <p:cNvSpPr txBox="1"/>
          <p:nvPr/>
        </p:nvSpPr>
        <p:spPr>
          <a:xfrm flipH="1">
            <a:off x="7233917" y="2753389"/>
            <a:ext cx="4800369" cy="2831544"/>
          </a:xfrm>
          <a:prstGeom prst="rect">
            <a:avLst/>
          </a:prstGeom>
          <a:noFill/>
        </p:spPr>
        <p:txBody>
          <a:bodyPr wrap="square" rtlCol="0">
            <a:spAutoFit/>
          </a:bodyPr>
          <a:lstStyle/>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Kira applaudiert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Plava</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Laguna</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Holodoc</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beaufsichtigt Sternentore</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Jean-Luc stürmt auf dem Wüstenplaneten</a:t>
            </a:r>
          </a:p>
        </p:txBody>
      </p:sp>
      <p:sp>
        <p:nvSpPr>
          <p:cNvPr id="13" name="Rechteck: abgerundete Ecken 12">
            <a:extLst>
              <a:ext uri="{FF2B5EF4-FFF2-40B4-BE49-F238E27FC236}">
                <a16:creationId xmlns:a16="http://schemas.microsoft.com/office/drawing/2014/main" id="{D9D5EA9D-6C6B-DE53-827C-C6CA10D73500}"/>
              </a:ext>
            </a:extLst>
          </p:cNvPr>
          <p:cNvSpPr/>
          <p:nvPr/>
        </p:nvSpPr>
        <p:spPr>
          <a:xfrm>
            <a:off x="139834" y="47635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4" name="Rechteck: abgerundete Ecken 13">
            <a:extLst>
              <a:ext uri="{FF2B5EF4-FFF2-40B4-BE49-F238E27FC236}">
                <a16:creationId xmlns:a16="http://schemas.microsoft.com/office/drawing/2014/main" id="{5680B4A7-2A52-D341-1F1E-AF35AA17AD24}"/>
              </a:ext>
            </a:extLst>
          </p:cNvPr>
          <p:cNvSpPr/>
          <p:nvPr/>
        </p:nvSpPr>
        <p:spPr>
          <a:xfrm>
            <a:off x="6648682" y="47835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Tree>
    <p:extLst>
      <p:ext uri="{BB962C8B-B14F-4D97-AF65-F5344CB8AC3E}">
        <p14:creationId xmlns:p14="http://schemas.microsoft.com/office/powerpoint/2010/main" val="3481449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9428" y="725791"/>
            <a:ext cx="12191999"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heißt die Person, die </a:t>
            </a:r>
            <a:r>
              <a:rPr lang="de-DE" sz="4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Mork</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vom Ork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am Ende jeder Episode kontaktiert?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34795" y="4580104"/>
            <a:ext cx="11780786" cy="2277547"/>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Der Dialog startete jeweils mit den Worten: »</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Mork</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ruft Orson!«</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12E12915-1608-42DC-9027-596B9B368AA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B2983AA-41E7-FCA9-C226-7AE5E6EA9A2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0EFE6997-3AEC-4644-CD6B-B44129B12EBD}"/>
              </a:ext>
            </a:extLst>
          </p:cNvPr>
          <p:cNvSpPr txBox="1"/>
          <p:nvPr/>
        </p:nvSpPr>
        <p:spPr>
          <a:xfrm flipH="1">
            <a:off x="847670" y="3383309"/>
            <a:ext cx="2817136" cy="769441"/>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Amanda</a:t>
            </a:r>
          </a:p>
        </p:txBody>
      </p:sp>
      <p:sp>
        <p:nvSpPr>
          <p:cNvPr id="8" name="Rechteck: abgerundete Ecken 7">
            <a:extLst>
              <a:ext uri="{FF2B5EF4-FFF2-40B4-BE49-F238E27FC236}">
                <a16:creationId xmlns:a16="http://schemas.microsoft.com/office/drawing/2014/main" id="{A04B1D3C-4600-6628-3409-EA8D92E8E0BD}"/>
              </a:ext>
            </a:extLst>
          </p:cNvPr>
          <p:cNvSpPr/>
          <p:nvPr/>
        </p:nvSpPr>
        <p:spPr>
          <a:xfrm>
            <a:off x="220190" y="350182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C57CEED-6DAB-F6C2-E3D8-1E3A67F6AE49}"/>
              </a:ext>
            </a:extLst>
          </p:cNvPr>
          <p:cNvSpPr txBox="1"/>
          <p:nvPr/>
        </p:nvSpPr>
        <p:spPr>
          <a:xfrm flipH="1">
            <a:off x="9970997" y="3383309"/>
            <a:ext cx="1882019" cy="769441"/>
          </a:xfrm>
          <a:prstGeom prst="rect">
            <a:avLst/>
          </a:prstGeom>
          <a:noFill/>
        </p:spPr>
        <p:txBody>
          <a:bodyPr wrap="square" rtlCol="0">
            <a:spAutoFit/>
          </a:bodyPr>
          <a:lstStyle/>
          <a:p>
            <a:r>
              <a:rPr lang="de-DE" sz="4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Krom</a:t>
            </a:r>
            <a:endPar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7B4A1CD5-CECD-5E52-2EC5-BDBEEF4E47D4}"/>
              </a:ext>
            </a:extLst>
          </p:cNvPr>
          <p:cNvSpPr/>
          <p:nvPr/>
        </p:nvSpPr>
        <p:spPr>
          <a:xfrm>
            <a:off x="6538696" y="350182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39B175C-13C7-E459-54CB-FD56E054352E}"/>
              </a:ext>
            </a:extLst>
          </p:cNvPr>
          <p:cNvSpPr/>
          <p:nvPr/>
        </p:nvSpPr>
        <p:spPr>
          <a:xfrm>
            <a:off x="3552163" y="350182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49585131-39C8-49B4-1EEE-5900F3349796}"/>
              </a:ext>
            </a:extLst>
          </p:cNvPr>
          <p:cNvSpPr/>
          <p:nvPr/>
        </p:nvSpPr>
        <p:spPr>
          <a:xfrm>
            <a:off x="9301710" y="350182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Textfeld 12">
            <a:extLst>
              <a:ext uri="{FF2B5EF4-FFF2-40B4-BE49-F238E27FC236}">
                <a16:creationId xmlns:a16="http://schemas.microsoft.com/office/drawing/2014/main" id="{5F0CB1C0-CC85-74AC-4AD4-8236E7BF4302}"/>
              </a:ext>
            </a:extLst>
          </p:cNvPr>
          <p:cNvSpPr txBox="1"/>
          <p:nvPr/>
        </p:nvSpPr>
        <p:spPr>
          <a:xfrm flipH="1">
            <a:off x="4156785" y="3383309"/>
            <a:ext cx="2441169" cy="769441"/>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Orson</a:t>
            </a:r>
          </a:p>
        </p:txBody>
      </p:sp>
      <p:sp>
        <p:nvSpPr>
          <p:cNvPr id="14" name="Textfeld 13">
            <a:extLst>
              <a:ext uri="{FF2B5EF4-FFF2-40B4-BE49-F238E27FC236}">
                <a16:creationId xmlns:a16="http://schemas.microsoft.com/office/drawing/2014/main" id="{BDB79320-1A2A-81A8-01F2-BBB36C7E0143}"/>
              </a:ext>
            </a:extLst>
          </p:cNvPr>
          <p:cNvSpPr txBox="1"/>
          <p:nvPr/>
        </p:nvSpPr>
        <p:spPr>
          <a:xfrm flipH="1">
            <a:off x="7165491" y="3383309"/>
            <a:ext cx="2441169" cy="769441"/>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Hitch</a:t>
            </a:r>
          </a:p>
        </p:txBody>
      </p:sp>
    </p:spTree>
    <p:extLst>
      <p:ext uri="{BB962C8B-B14F-4D97-AF65-F5344CB8AC3E}">
        <p14:creationId xmlns:p14="http://schemas.microsoft.com/office/powerpoint/2010/main" val="3249760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94277"/>
            <a:ext cx="12192000"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Für den Dreh welches Kino-Films wurden diverse Kulissen und auch Requisiten aus »Mondbasis Alpha 1« (»Space 1999«) wenig später wiederverwendet?</a:t>
            </a:r>
            <a:r>
              <a:rPr lang="de-DE" sz="3800" b="1" i="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endPar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187057"/>
            <a:ext cx="12192000"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»James Bond 007 – Moonraker – Streng </a:t>
            </a:r>
            <a:r>
              <a:rPr lang="en-US" sz="4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geheim</a:t>
            </a: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endParaRPr lang="de-DE" sz="32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A311AA8-C0B1-4CAD-90C5-8AAAA535441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A6FB87F-5541-CD83-599C-B7B3DFE67537}"/>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54ECBBB6-23A4-7CC3-C0E8-F0B150E65737}"/>
              </a:ext>
            </a:extLst>
          </p:cNvPr>
          <p:cNvSpPr txBox="1"/>
          <p:nvPr/>
        </p:nvSpPr>
        <p:spPr>
          <a:xfrm flipH="1">
            <a:off x="715588" y="3464589"/>
            <a:ext cx="11049691" cy="1800493"/>
          </a:xfrm>
          <a:prstGeom prst="rect">
            <a:avLst/>
          </a:prstGeom>
          <a:noFill/>
        </p:spPr>
        <p:txBody>
          <a:bodyPr wrap="square" rtlCol="0">
            <a:spAutoFit/>
          </a:bodyPr>
          <a:lstStyle/>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Katze aus dem Weltraum«</a:t>
            </a:r>
          </a:p>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nl-NL"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James Bond – Moonraker</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»Louis’ unheimliche Begegnung mit den Außerirdischen«</a:t>
            </a:r>
          </a:p>
        </p:txBody>
      </p:sp>
      <p:sp>
        <p:nvSpPr>
          <p:cNvPr id="8" name="Rechteck: abgerundete Ecken 7">
            <a:extLst>
              <a:ext uri="{FF2B5EF4-FFF2-40B4-BE49-F238E27FC236}">
                <a16:creationId xmlns:a16="http://schemas.microsoft.com/office/drawing/2014/main" id="{A8899BBB-D5EE-93A8-EA6A-6F3563125B6C}"/>
              </a:ext>
            </a:extLst>
          </p:cNvPr>
          <p:cNvSpPr/>
          <p:nvPr/>
        </p:nvSpPr>
        <p:spPr>
          <a:xfrm>
            <a:off x="220190" y="351012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5747FA8-9F5E-744E-200E-595A5B1BF42B}"/>
              </a:ext>
            </a:extLst>
          </p:cNvPr>
          <p:cNvSpPr txBox="1"/>
          <p:nvPr/>
        </p:nvSpPr>
        <p:spPr>
          <a:xfrm flipH="1">
            <a:off x="7112000" y="3483436"/>
            <a:ext cx="5076000" cy="1231106"/>
          </a:xfrm>
          <a:prstGeom prst="rect">
            <a:avLst/>
          </a:prstGeom>
          <a:noFill/>
        </p:spPr>
        <p:txBody>
          <a:bodyPr wrap="square" rtlCol="0">
            <a:spAutoFit/>
          </a:bodyPr>
          <a:lstStyle/>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 Der Film«</a:t>
            </a:r>
          </a:p>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»Unternehmen Capricorn« </a:t>
            </a:r>
          </a:p>
        </p:txBody>
      </p:sp>
      <p:sp>
        <p:nvSpPr>
          <p:cNvPr id="10" name="Rechteck: abgerundete Ecken 9">
            <a:extLst>
              <a:ext uri="{FF2B5EF4-FFF2-40B4-BE49-F238E27FC236}">
                <a16:creationId xmlns:a16="http://schemas.microsoft.com/office/drawing/2014/main" id="{DE11A95A-EAAA-FB3D-462A-ED90C27619FC}"/>
              </a:ext>
            </a:extLst>
          </p:cNvPr>
          <p:cNvSpPr/>
          <p:nvPr/>
        </p:nvSpPr>
        <p:spPr>
          <a:xfrm>
            <a:off x="210954" y="41132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BD664438-25C8-D4C1-EA32-72B39B1FBB13}"/>
              </a:ext>
            </a:extLst>
          </p:cNvPr>
          <p:cNvSpPr/>
          <p:nvPr/>
        </p:nvSpPr>
        <p:spPr>
          <a:xfrm>
            <a:off x="6546158" y="35403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A522FC4-0D69-FBA8-C646-E736E8CCC936}"/>
              </a:ext>
            </a:extLst>
          </p:cNvPr>
          <p:cNvSpPr/>
          <p:nvPr/>
        </p:nvSpPr>
        <p:spPr>
          <a:xfrm>
            <a:off x="6536922" y="41434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25E40BC3-4CC1-81FE-D086-79804BC7B420}"/>
              </a:ext>
            </a:extLst>
          </p:cNvPr>
          <p:cNvSpPr/>
          <p:nvPr/>
        </p:nvSpPr>
        <p:spPr>
          <a:xfrm>
            <a:off x="210030" y="47219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Tree>
    <p:extLst>
      <p:ext uri="{BB962C8B-B14F-4D97-AF65-F5344CB8AC3E}">
        <p14:creationId xmlns:p14="http://schemas.microsoft.com/office/powerpoint/2010/main" val="503865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07798"/>
            <a:ext cx="12192000" cy="313932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»The Muppet Show: Sex and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Violence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parodierten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Muppets 1975 Science Fiction schon vor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»Schweine im Weltall« im Rahmen von »Films in Focus«.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Film war eindeutig Vorbild?</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4224" y="4826675"/>
            <a:ext cx="11608793" cy="203132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E: Planet der </a:t>
            </a:r>
            <a:r>
              <a:rPr lang="en-US" sz="4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Affen</a:t>
            </a:r>
            <a: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br>
              <a:rPr lang="en-US"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en-US"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Die Nummer hieß »Return to Beneath the Planet of the Pigs«</a:t>
            </a:r>
            <a:endParaRPr lang="de-DE" sz="40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A311AA8-C0B1-4CAD-90C5-8AAAA535441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23E6607-17B6-FF27-2A5C-06555C3D0397}"/>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B4DE6CC9-21EA-E779-A93A-3D8377EA3B51}"/>
              </a:ext>
            </a:extLst>
          </p:cNvPr>
          <p:cNvSpPr txBox="1"/>
          <p:nvPr/>
        </p:nvSpPr>
        <p:spPr>
          <a:xfrm flipH="1">
            <a:off x="715588" y="3759229"/>
            <a:ext cx="11049691" cy="1192634"/>
          </a:xfrm>
          <a:prstGeom prst="rect">
            <a:avLst/>
          </a:prstGeom>
          <a:noFill/>
        </p:spPr>
        <p:txBody>
          <a:bodyPr wrap="square" rtlCol="0">
            <a:spAutoFit/>
          </a:bodyPr>
          <a:lstStyle/>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»Uhrwerk Orange«</a:t>
            </a:r>
          </a:p>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»Jahr 2022 … die überleben wollen«</a:t>
            </a:r>
          </a:p>
        </p:txBody>
      </p:sp>
      <p:sp>
        <p:nvSpPr>
          <p:cNvPr id="8" name="Rechteck: abgerundete Ecken 7">
            <a:extLst>
              <a:ext uri="{FF2B5EF4-FFF2-40B4-BE49-F238E27FC236}">
                <a16:creationId xmlns:a16="http://schemas.microsoft.com/office/drawing/2014/main" id="{29A29B64-296E-9436-7EFD-1735C216BA84}"/>
              </a:ext>
            </a:extLst>
          </p:cNvPr>
          <p:cNvSpPr/>
          <p:nvPr/>
        </p:nvSpPr>
        <p:spPr>
          <a:xfrm>
            <a:off x="220190" y="38047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FBA820C-91B1-B521-80BC-577406C10352}"/>
              </a:ext>
            </a:extLst>
          </p:cNvPr>
          <p:cNvSpPr txBox="1"/>
          <p:nvPr/>
        </p:nvSpPr>
        <p:spPr>
          <a:xfrm flipH="1">
            <a:off x="5273040" y="3778076"/>
            <a:ext cx="1920240" cy="584775"/>
          </a:xfrm>
          <a:prstGeom prst="rect">
            <a:avLst/>
          </a:prstGeom>
          <a:noFill/>
        </p:spPr>
        <p:txBody>
          <a:bodyPr wrap="square" rtlCol="0">
            <a:spAutoFit/>
          </a:bodyPr>
          <a:lstStyle/>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»Solaris«</a:t>
            </a:r>
          </a:p>
        </p:txBody>
      </p:sp>
      <p:sp>
        <p:nvSpPr>
          <p:cNvPr id="10" name="Rechteck: abgerundete Ecken 9">
            <a:extLst>
              <a:ext uri="{FF2B5EF4-FFF2-40B4-BE49-F238E27FC236}">
                <a16:creationId xmlns:a16="http://schemas.microsoft.com/office/drawing/2014/main" id="{B4A9DFCD-01D9-A894-3889-507EFB23929D}"/>
              </a:ext>
            </a:extLst>
          </p:cNvPr>
          <p:cNvSpPr/>
          <p:nvPr/>
        </p:nvSpPr>
        <p:spPr>
          <a:xfrm>
            <a:off x="210954" y="44079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1" name="Rechteck: abgerundete Ecken 10">
            <a:extLst>
              <a:ext uri="{FF2B5EF4-FFF2-40B4-BE49-F238E27FC236}">
                <a16:creationId xmlns:a16="http://schemas.microsoft.com/office/drawing/2014/main" id="{7595C74D-3F58-8089-D050-0C8C49FA16FC}"/>
              </a:ext>
            </a:extLst>
          </p:cNvPr>
          <p:cNvSpPr/>
          <p:nvPr/>
        </p:nvSpPr>
        <p:spPr>
          <a:xfrm>
            <a:off x="4707198" y="3834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6D6749A0-D66C-2CC0-4704-18AA6FBDD6BC}"/>
              </a:ext>
            </a:extLst>
          </p:cNvPr>
          <p:cNvSpPr/>
          <p:nvPr/>
        </p:nvSpPr>
        <p:spPr>
          <a:xfrm>
            <a:off x="7989802" y="44381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4" name="Textfeld 13">
            <a:extLst>
              <a:ext uri="{FF2B5EF4-FFF2-40B4-BE49-F238E27FC236}">
                <a16:creationId xmlns:a16="http://schemas.microsoft.com/office/drawing/2014/main" id="{97CF5F70-95BF-199A-3A1A-2E5EC560E37F}"/>
              </a:ext>
            </a:extLst>
          </p:cNvPr>
          <p:cNvSpPr txBox="1"/>
          <p:nvPr/>
        </p:nvSpPr>
        <p:spPr>
          <a:xfrm flipH="1">
            <a:off x="8646793" y="4393353"/>
            <a:ext cx="3545207" cy="584775"/>
          </a:xfrm>
          <a:prstGeom prst="rect">
            <a:avLst/>
          </a:prstGeom>
          <a:noFill/>
        </p:spPr>
        <p:txBody>
          <a:bodyPr wrap="square" rtlCol="0">
            <a:spAutoFit/>
          </a:bodyPr>
          <a:lstStyle/>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»Planet der Affen« </a:t>
            </a:r>
          </a:p>
        </p:txBody>
      </p:sp>
      <p:sp>
        <p:nvSpPr>
          <p:cNvPr id="15" name="Textfeld 14">
            <a:extLst>
              <a:ext uri="{FF2B5EF4-FFF2-40B4-BE49-F238E27FC236}">
                <a16:creationId xmlns:a16="http://schemas.microsoft.com/office/drawing/2014/main" id="{88F23401-7B3A-7307-AC71-047BCC54DFDC}"/>
              </a:ext>
            </a:extLst>
          </p:cNvPr>
          <p:cNvSpPr txBox="1"/>
          <p:nvPr/>
        </p:nvSpPr>
        <p:spPr>
          <a:xfrm flipH="1">
            <a:off x="8636924" y="3796459"/>
            <a:ext cx="3459938" cy="584775"/>
          </a:xfrm>
          <a:prstGeom prst="rect">
            <a:avLst/>
          </a:prstGeom>
          <a:noFill/>
        </p:spPr>
        <p:txBody>
          <a:bodyPr wrap="square" rtlCol="0">
            <a:spAutoFit/>
          </a:bodyPr>
          <a:lstStyle/>
          <a:p>
            <a:pPr>
              <a:spcAft>
                <a:spcPts val="9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nl-NL"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Flash Gordon</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16" name="Rechteck: abgerundete Ecken 15">
            <a:extLst>
              <a:ext uri="{FF2B5EF4-FFF2-40B4-BE49-F238E27FC236}">
                <a16:creationId xmlns:a16="http://schemas.microsoft.com/office/drawing/2014/main" id="{8D60E203-5102-F802-2EE1-DC64D3335407}"/>
              </a:ext>
            </a:extLst>
          </p:cNvPr>
          <p:cNvSpPr/>
          <p:nvPr/>
        </p:nvSpPr>
        <p:spPr>
          <a:xfrm>
            <a:off x="7989802" y="385335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Tree>
    <p:extLst>
      <p:ext uri="{BB962C8B-B14F-4D97-AF65-F5344CB8AC3E}">
        <p14:creationId xmlns:p14="http://schemas.microsoft.com/office/powerpoint/2010/main" val="2211991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3" y="683051"/>
            <a:ext cx="11608793"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Zu »</a:t>
            </a:r>
            <a:r>
              <a:rPr kumimoji="0" lang="de-DE"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Star Wars« </a:t>
            </a: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gibt es bislang elf Kinofilme </a:t>
            </a:r>
            <a:b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b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(drei Trilogien plus »</a:t>
            </a:r>
            <a:r>
              <a:rPr kumimoji="0" lang="de-DE"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Rogue One« und »Solo«</a:t>
            </a: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 </a:t>
            </a:r>
            <a:b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b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Wie viele TV-Serien gibt es?</a:t>
            </a:r>
            <a:endPar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91603" y="4075767"/>
            <a:ext cx="11608793" cy="2763834"/>
          </a:xfrm>
          <a:prstGeom prst="rect">
            <a:avLst/>
          </a:prstGeom>
          <a:noFill/>
        </p:spPr>
        <p:txBody>
          <a:bodyPr wrap="square" rtlCol="0">
            <a:spAutoFit/>
          </a:bodyPr>
          <a:lstStyle/>
          <a:p>
            <a:pPr algn="ctr"/>
            <a:r>
              <a:rPr lang="de-DE" sz="48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lvl="0" algn="ctr">
              <a:lnSpc>
                <a:spcPct val="80000"/>
              </a:lnSpc>
            </a:pPr>
            <a:r>
              <a:rPr lang="de-DE"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D: Elf</a:t>
            </a:r>
            <a:r>
              <a:rPr lang="de-DE" sz="44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a:t>
            </a:r>
            <a:r>
              <a:rPr lang="de-DE"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fünf Trickfilmserien </a:t>
            </a:r>
            <a:r>
              <a:rPr lang="de-DE" sz="28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(Die Abenteuer der jungen Jedi; The Clone Wars; The Bad Batch; </a:t>
            </a:r>
            <a:r>
              <a:rPr lang="de-DE" sz="28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Rebels</a:t>
            </a:r>
            <a:r>
              <a:rPr lang="de-DE" sz="28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Resistance)</a:t>
            </a:r>
          </a:p>
          <a:p>
            <a:pPr lvl="0" algn="ctr"/>
            <a:r>
              <a:rPr lang="de-DE"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und sechs Realserien </a:t>
            </a:r>
            <a:r>
              <a:rPr lang="de-DE" sz="28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(The </a:t>
            </a:r>
            <a:r>
              <a:rPr lang="de-DE" sz="28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Acolyte</a:t>
            </a:r>
            <a:r>
              <a:rPr lang="de-DE" sz="28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Obi-Wan Kenobi; Andor; The Mandalorian; Das Buch von </a:t>
            </a:r>
            <a:r>
              <a:rPr lang="de-DE" sz="28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Boba</a:t>
            </a:r>
            <a:r>
              <a:rPr lang="de-DE" sz="28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Fett; Ahsoka)</a:t>
            </a:r>
            <a:endParaRPr lang="en-US"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A311AA8-C0B1-4CAD-90C5-8AAAA535441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DA6BF1A-D900-959F-F510-F24391691FC3}"/>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6" name="Textfeld 5">
            <a:extLst>
              <a:ext uri="{FF2B5EF4-FFF2-40B4-BE49-F238E27FC236}">
                <a16:creationId xmlns:a16="http://schemas.microsoft.com/office/drawing/2014/main" id="{0C08EE33-77F4-4B28-AF9A-425BABF1A380}"/>
              </a:ext>
            </a:extLst>
          </p:cNvPr>
          <p:cNvSpPr txBox="1"/>
          <p:nvPr/>
        </p:nvSpPr>
        <p:spPr>
          <a:xfrm flipH="1">
            <a:off x="847669" y="3463910"/>
            <a:ext cx="575999"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5</a:t>
            </a:r>
          </a:p>
        </p:txBody>
      </p:sp>
      <p:sp>
        <p:nvSpPr>
          <p:cNvPr id="8" name="Rechteck: abgerundete Ecken 7">
            <a:extLst>
              <a:ext uri="{FF2B5EF4-FFF2-40B4-BE49-F238E27FC236}">
                <a16:creationId xmlns:a16="http://schemas.microsoft.com/office/drawing/2014/main" id="{55D40E99-0C54-049D-8AA0-B1471653A730}"/>
              </a:ext>
            </a:extLst>
          </p:cNvPr>
          <p:cNvSpPr/>
          <p:nvPr/>
        </p:nvSpPr>
        <p:spPr>
          <a:xfrm>
            <a:off x="220190" y="35045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936B0915-EC48-715B-644D-374BA780DF72}"/>
              </a:ext>
            </a:extLst>
          </p:cNvPr>
          <p:cNvSpPr/>
          <p:nvPr/>
        </p:nvSpPr>
        <p:spPr>
          <a:xfrm>
            <a:off x="4505617" y="35045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1836D514-5C92-F466-426B-FBD9A04A9DCF}"/>
              </a:ext>
            </a:extLst>
          </p:cNvPr>
          <p:cNvSpPr/>
          <p:nvPr/>
        </p:nvSpPr>
        <p:spPr>
          <a:xfrm>
            <a:off x="2492318" y="35045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C9CF7E40-620D-9D29-7C3F-36FEFDF1EF53}"/>
              </a:ext>
            </a:extLst>
          </p:cNvPr>
          <p:cNvSpPr/>
          <p:nvPr/>
        </p:nvSpPr>
        <p:spPr>
          <a:xfrm>
            <a:off x="6555926" y="35045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1D0F4771-E2FA-0BFC-2BD1-DB0838BDBA15}"/>
              </a:ext>
            </a:extLst>
          </p:cNvPr>
          <p:cNvSpPr txBox="1"/>
          <p:nvPr/>
        </p:nvSpPr>
        <p:spPr>
          <a:xfrm flipH="1">
            <a:off x="3148967" y="3463910"/>
            <a:ext cx="575999"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7</a:t>
            </a:r>
          </a:p>
        </p:txBody>
      </p:sp>
      <p:sp>
        <p:nvSpPr>
          <p:cNvPr id="13" name="Textfeld 12">
            <a:extLst>
              <a:ext uri="{FF2B5EF4-FFF2-40B4-BE49-F238E27FC236}">
                <a16:creationId xmlns:a16="http://schemas.microsoft.com/office/drawing/2014/main" id="{834261DF-15A3-3A42-D4C2-8E165792F783}"/>
              </a:ext>
            </a:extLst>
          </p:cNvPr>
          <p:cNvSpPr txBox="1"/>
          <p:nvPr/>
        </p:nvSpPr>
        <p:spPr>
          <a:xfrm flipH="1">
            <a:off x="5151358" y="346391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9</a:t>
            </a:r>
          </a:p>
        </p:txBody>
      </p:sp>
      <p:sp>
        <p:nvSpPr>
          <p:cNvPr id="14" name="Textfeld 13">
            <a:extLst>
              <a:ext uri="{FF2B5EF4-FFF2-40B4-BE49-F238E27FC236}">
                <a16:creationId xmlns:a16="http://schemas.microsoft.com/office/drawing/2014/main" id="{0CA75C87-3A42-C399-EBC1-CF1E333C8158}"/>
              </a:ext>
            </a:extLst>
          </p:cNvPr>
          <p:cNvSpPr txBox="1"/>
          <p:nvPr/>
        </p:nvSpPr>
        <p:spPr>
          <a:xfrm flipH="1">
            <a:off x="7131926" y="346391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11</a:t>
            </a:r>
          </a:p>
        </p:txBody>
      </p:sp>
      <p:sp>
        <p:nvSpPr>
          <p:cNvPr id="15" name="Rechteck: abgerundete Ecken 14">
            <a:extLst>
              <a:ext uri="{FF2B5EF4-FFF2-40B4-BE49-F238E27FC236}">
                <a16:creationId xmlns:a16="http://schemas.microsoft.com/office/drawing/2014/main" id="{FDC20279-F3A6-35EF-47E1-850DFB483CAC}"/>
              </a:ext>
            </a:extLst>
          </p:cNvPr>
          <p:cNvSpPr/>
          <p:nvPr/>
        </p:nvSpPr>
        <p:spPr>
          <a:xfrm>
            <a:off x="8604009" y="35045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6" name="Textfeld 15">
            <a:extLst>
              <a:ext uri="{FF2B5EF4-FFF2-40B4-BE49-F238E27FC236}">
                <a16:creationId xmlns:a16="http://schemas.microsoft.com/office/drawing/2014/main" id="{0174923B-24B6-5127-545F-8B310EDF3BCC}"/>
              </a:ext>
            </a:extLst>
          </p:cNvPr>
          <p:cNvSpPr txBox="1"/>
          <p:nvPr/>
        </p:nvSpPr>
        <p:spPr>
          <a:xfrm flipH="1">
            <a:off x="9180009" y="346391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13</a:t>
            </a:r>
          </a:p>
        </p:txBody>
      </p:sp>
      <p:sp>
        <p:nvSpPr>
          <p:cNvPr id="17" name="Rechteck: abgerundete Ecken 16">
            <a:extLst>
              <a:ext uri="{FF2B5EF4-FFF2-40B4-BE49-F238E27FC236}">
                <a16:creationId xmlns:a16="http://schemas.microsoft.com/office/drawing/2014/main" id="{383E1300-02BC-FDE4-34A6-3C9DEEF5647D}"/>
              </a:ext>
            </a:extLst>
          </p:cNvPr>
          <p:cNvSpPr/>
          <p:nvPr/>
        </p:nvSpPr>
        <p:spPr>
          <a:xfrm>
            <a:off x="10523961" y="35045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
        <p:nvSpPr>
          <p:cNvPr id="18" name="Textfeld 17">
            <a:extLst>
              <a:ext uri="{FF2B5EF4-FFF2-40B4-BE49-F238E27FC236}">
                <a16:creationId xmlns:a16="http://schemas.microsoft.com/office/drawing/2014/main" id="{DBE219A6-9259-FC8C-8F0E-6CD7A26677C4}"/>
              </a:ext>
            </a:extLst>
          </p:cNvPr>
          <p:cNvSpPr txBox="1"/>
          <p:nvPr/>
        </p:nvSpPr>
        <p:spPr>
          <a:xfrm flipH="1">
            <a:off x="11099961" y="346391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15</a:t>
            </a:r>
          </a:p>
        </p:txBody>
      </p:sp>
    </p:spTree>
    <p:extLst>
      <p:ext uri="{BB962C8B-B14F-4D97-AF65-F5344CB8AC3E}">
        <p14:creationId xmlns:p14="http://schemas.microsoft.com/office/powerpoint/2010/main" val="3145564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14566"/>
            <a:ext cx="12192000" cy="166199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Was ist die »Order 66«?</a:t>
            </a:r>
            <a:endPar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722880" y="3519394"/>
            <a:ext cx="9469115" cy="3385542"/>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a:t>
            </a:r>
          </a:p>
          <a:p>
            <a:pPr algn="ct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Ein Befehl, der vom Obersten Kanzler </a:t>
            </a:r>
            <a:r>
              <a:rPr lang="de-DE" sz="32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Sheev</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Palpatine ausging und besagte, dass ein Jedi-General als Befehlshaber der Großen Armee im Falle des Verrats an der Galaktischen Republik von seinen Klonsoldaten exekutiert werden sollte.</a:t>
            </a:r>
          </a:p>
        </p:txBody>
      </p:sp>
      <p:sp>
        <p:nvSpPr>
          <p:cNvPr id="7" name="Interaktive Schaltfläche: Zurückkehren 6">
            <a:hlinkClick r:id="rId2" action="ppaction://hlinksldjump" highlightClick="1"/>
            <a:extLst>
              <a:ext uri="{FF2B5EF4-FFF2-40B4-BE49-F238E27FC236}">
                <a16:creationId xmlns:a16="http://schemas.microsoft.com/office/drawing/2014/main" id="{DF8F2EA7-FB8A-4E08-AB31-35998EE604C1}"/>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B9E2A442-F578-A6D3-3C63-6988BF64A60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9" name="Textfeld 8">
            <a:extLst>
              <a:ext uri="{FF2B5EF4-FFF2-40B4-BE49-F238E27FC236}">
                <a16:creationId xmlns:a16="http://schemas.microsoft.com/office/drawing/2014/main" id="{485CD5FD-8046-6883-3C3C-93DF29E63057}"/>
              </a:ext>
            </a:extLst>
          </p:cNvPr>
          <p:cNvSpPr txBox="1"/>
          <p:nvPr/>
        </p:nvSpPr>
        <p:spPr>
          <a:xfrm flipH="1">
            <a:off x="111025" y="4933068"/>
            <a:ext cx="2526943" cy="1384995"/>
          </a:xfrm>
          <a:prstGeom prst="rect">
            <a:avLst/>
          </a:prstGeom>
          <a:noFill/>
        </p:spPr>
        <p:txBody>
          <a:bodyPr wrap="square" rtlCol="0">
            <a:spAutoFit/>
          </a:bodyPr>
          <a:lstStyle/>
          <a:p>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so startet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TV-Serie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i="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Bad Batch</a:t>
            </a:r>
          </a:p>
        </p:txBody>
      </p:sp>
      <p:sp>
        <p:nvSpPr>
          <p:cNvPr id="10" name="Stern: 7 Zacken 9">
            <a:extLst>
              <a:ext uri="{FF2B5EF4-FFF2-40B4-BE49-F238E27FC236}">
                <a16:creationId xmlns:a16="http://schemas.microsoft.com/office/drawing/2014/main" id="{66C23ED0-74EB-99F3-191E-2416A3BDA3EF}"/>
              </a:ext>
            </a:extLst>
          </p:cNvPr>
          <p:cNvSpPr/>
          <p:nvPr/>
        </p:nvSpPr>
        <p:spPr>
          <a:xfrm>
            <a:off x="176418" y="3934526"/>
            <a:ext cx="1198079" cy="877773"/>
          </a:xfrm>
          <a:prstGeom prst="star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b="1" dirty="0">
                <a:solidFill>
                  <a:sysClr val="windowText" lastClr="000000"/>
                </a:solidFill>
              </a:rPr>
              <a:t>Tipp</a:t>
            </a:r>
          </a:p>
        </p:txBody>
      </p:sp>
      <p:sp>
        <p:nvSpPr>
          <p:cNvPr id="11" name="Textfeld 10">
            <a:extLst>
              <a:ext uri="{FF2B5EF4-FFF2-40B4-BE49-F238E27FC236}">
                <a16:creationId xmlns:a16="http://schemas.microsoft.com/office/drawing/2014/main" id="{DB84853D-95EE-E926-F850-F0C8CBAA088B}"/>
              </a:ext>
            </a:extLst>
          </p:cNvPr>
          <p:cNvSpPr txBox="1"/>
          <p:nvPr/>
        </p:nvSpPr>
        <p:spPr>
          <a:xfrm flipH="1">
            <a:off x="813134" y="2344715"/>
            <a:ext cx="5282865" cy="1154162"/>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Code der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Zylonen</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 Regel der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Ferengi</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2" name="Rechteck: abgerundete Ecken 11">
            <a:extLst>
              <a:ext uri="{FF2B5EF4-FFF2-40B4-BE49-F238E27FC236}">
                <a16:creationId xmlns:a16="http://schemas.microsoft.com/office/drawing/2014/main" id="{323CBD59-88B9-AD46-4D4F-7084C31973BD}"/>
              </a:ext>
            </a:extLst>
          </p:cNvPr>
          <p:cNvSpPr/>
          <p:nvPr/>
        </p:nvSpPr>
        <p:spPr>
          <a:xfrm>
            <a:off x="185654" y="234961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3" name="Textfeld 12">
            <a:extLst>
              <a:ext uri="{FF2B5EF4-FFF2-40B4-BE49-F238E27FC236}">
                <a16:creationId xmlns:a16="http://schemas.microsoft.com/office/drawing/2014/main" id="{B45ECAA2-D4E5-BD85-06AE-DFC5CFB6A552}"/>
              </a:ext>
            </a:extLst>
          </p:cNvPr>
          <p:cNvSpPr txBox="1"/>
          <p:nvPr/>
        </p:nvSpPr>
        <p:spPr>
          <a:xfrm flipH="1">
            <a:off x="6095999" y="2383882"/>
            <a:ext cx="6193545" cy="1154162"/>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Befehl für Klonsoldaten</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 Anordnung der Raumflotte</a:t>
            </a:r>
          </a:p>
        </p:txBody>
      </p:sp>
      <p:sp>
        <p:nvSpPr>
          <p:cNvPr id="14" name="Rechteck: abgerundete Ecken 13">
            <a:extLst>
              <a:ext uri="{FF2B5EF4-FFF2-40B4-BE49-F238E27FC236}">
                <a16:creationId xmlns:a16="http://schemas.microsoft.com/office/drawing/2014/main" id="{C4B38AFC-854F-9EC5-6375-71E381610BFD}"/>
              </a:ext>
            </a:extLst>
          </p:cNvPr>
          <p:cNvSpPr/>
          <p:nvPr/>
        </p:nvSpPr>
        <p:spPr>
          <a:xfrm>
            <a:off x="176418" y="295277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5" name="Rechteck: abgerundete Ecken 14">
            <a:extLst>
              <a:ext uri="{FF2B5EF4-FFF2-40B4-BE49-F238E27FC236}">
                <a16:creationId xmlns:a16="http://schemas.microsoft.com/office/drawing/2014/main" id="{41999C68-898A-5F2E-2769-72E5CFA6B6D9}"/>
              </a:ext>
            </a:extLst>
          </p:cNvPr>
          <p:cNvSpPr/>
          <p:nvPr/>
        </p:nvSpPr>
        <p:spPr>
          <a:xfrm>
            <a:off x="5546422" y="240013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6" name="Rechteck: abgerundete Ecken 15">
            <a:extLst>
              <a:ext uri="{FF2B5EF4-FFF2-40B4-BE49-F238E27FC236}">
                <a16:creationId xmlns:a16="http://schemas.microsoft.com/office/drawing/2014/main" id="{5F2B01BA-C631-DFCC-C79A-99DDF6ED7ECB}"/>
              </a:ext>
            </a:extLst>
          </p:cNvPr>
          <p:cNvSpPr/>
          <p:nvPr/>
        </p:nvSpPr>
        <p:spPr>
          <a:xfrm>
            <a:off x="5537186" y="300329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990625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55645"/>
            <a:ext cx="12192000" cy="3016210"/>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welchem Film stammt:</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Jammer, dass sie nicht leben wird...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Aber wer tut das schon?«</a:t>
            </a:r>
            <a:endParaRPr lang="da-DK"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3" y="5196007"/>
            <a:ext cx="12192001"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»Blade Runner« </a:t>
            </a: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(Gaff zu </a:t>
            </a:r>
            <a:r>
              <a:rPr lang="de-DE" sz="4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Deckard</a:t>
            </a: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7" name="Interaktive Schaltfläche: Zurückkehren 6">
            <a:hlinkClick r:id="rId2" action="ppaction://hlinksldjump" highlightClick="1"/>
            <a:extLst>
              <a:ext uri="{FF2B5EF4-FFF2-40B4-BE49-F238E27FC236}">
                <a16:creationId xmlns:a16="http://schemas.microsoft.com/office/drawing/2014/main" id="{A91924A5-DA9F-4528-893F-F808D55260A7}"/>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7B1A5DC-F0D2-8B7C-9FD2-3AEE3DF9DD56}"/>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13" name="Textfeld 12">
            <a:extLst>
              <a:ext uri="{FF2B5EF4-FFF2-40B4-BE49-F238E27FC236}">
                <a16:creationId xmlns:a16="http://schemas.microsoft.com/office/drawing/2014/main" id="{4541D81D-22C3-5D09-AD38-A111564B4B6E}"/>
              </a:ext>
            </a:extLst>
          </p:cNvPr>
          <p:cNvSpPr txBox="1"/>
          <p:nvPr/>
        </p:nvSpPr>
        <p:spPr>
          <a:xfrm flipH="1">
            <a:off x="847670" y="376938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»Blade Runner«</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»Contact«</a:t>
            </a:r>
          </a:p>
        </p:txBody>
      </p:sp>
      <p:sp>
        <p:nvSpPr>
          <p:cNvPr id="14" name="Rechteck: abgerundete Ecken 13">
            <a:extLst>
              <a:ext uri="{FF2B5EF4-FFF2-40B4-BE49-F238E27FC236}">
                <a16:creationId xmlns:a16="http://schemas.microsoft.com/office/drawing/2014/main" id="{0E737038-09F5-BE8A-D36C-84B8E3922364}"/>
              </a:ext>
            </a:extLst>
          </p:cNvPr>
          <p:cNvSpPr/>
          <p:nvPr/>
        </p:nvSpPr>
        <p:spPr>
          <a:xfrm>
            <a:off x="220190" y="386572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5" name="Textfeld 14">
            <a:extLst>
              <a:ext uri="{FF2B5EF4-FFF2-40B4-BE49-F238E27FC236}">
                <a16:creationId xmlns:a16="http://schemas.microsoft.com/office/drawing/2014/main" id="{63AF939C-892E-80E6-0CBA-C8677A9F6E4B}"/>
              </a:ext>
            </a:extLst>
          </p:cNvPr>
          <p:cNvSpPr txBox="1"/>
          <p:nvPr/>
        </p:nvSpPr>
        <p:spPr>
          <a:xfrm flipH="1">
            <a:off x="6187440" y="3808556"/>
            <a:ext cx="606552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»Bicentennial Man«</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»2001 – A Space Odyssey« </a:t>
            </a:r>
          </a:p>
        </p:txBody>
      </p:sp>
      <p:sp>
        <p:nvSpPr>
          <p:cNvPr id="16" name="Rechteck: abgerundete Ecken 15">
            <a:extLst>
              <a:ext uri="{FF2B5EF4-FFF2-40B4-BE49-F238E27FC236}">
                <a16:creationId xmlns:a16="http://schemas.microsoft.com/office/drawing/2014/main" id="{3C6D39BE-57B2-AC25-9815-8A5FD9F5BE75}"/>
              </a:ext>
            </a:extLst>
          </p:cNvPr>
          <p:cNvSpPr/>
          <p:nvPr/>
        </p:nvSpPr>
        <p:spPr>
          <a:xfrm>
            <a:off x="210954" y="44688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7" name="Rechteck: abgerundete Ecken 16">
            <a:extLst>
              <a:ext uri="{FF2B5EF4-FFF2-40B4-BE49-F238E27FC236}">
                <a16:creationId xmlns:a16="http://schemas.microsoft.com/office/drawing/2014/main" id="{DE6E06C6-8CCF-0B68-436F-6F2EB84F7A84}"/>
              </a:ext>
            </a:extLst>
          </p:cNvPr>
          <p:cNvSpPr/>
          <p:nvPr/>
        </p:nvSpPr>
        <p:spPr>
          <a:xfrm>
            <a:off x="5601278" y="38959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88AA2417-F2DB-2811-8B30-0D9DED52CBC1}"/>
              </a:ext>
            </a:extLst>
          </p:cNvPr>
          <p:cNvSpPr/>
          <p:nvPr/>
        </p:nvSpPr>
        <p:spPr>
          <a:xfrm>
            <a:off x="5592042" y="44990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960762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821160"/>
            <a:ext cx="12191999"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welchem Film stammt: »Das Schiff machte den Kessel-Flug in weniger als zwölf Parsec«?</a:t>
            </a:r>
            <a:endParaRPr lang="da-DK"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 y="4334232"/>
            <a:ext cx="12192000" cy="252376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»Star Wars – Episode IV«</a:t>
            </a:r>
          </a:p>
          <a:p>
            <a:pPr algn="ctr"/>
            <a:r>
              <a:rPr lang="de-DE" sz="2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Mit dieser Aussage preist Han Solo den Millennium Falcon an. </a:t>
            </a:r>
            <a:br>
              <a:rPr lang="de-DE" sz="2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Parsec ist jedoch ein Entfernungs- und kein Geschwindigkeitsmaß</a:t>
            </a:r>
          </a:p>
        </p:txBody>
      </p:sp>
      <p:sp>
        <p:nvSpPr>
          <p:cNvPr id="7" name="Interaktive Schaltfläche: Zurückkehren 6">
            <a:hlinkClick r:id="rId2" action="ppaction://hlinksldjump" highlightClick="1"/>
            <a:extLst>
              <a:ext uri="{FF2B5EF4-FFF2-40B4-BE49-F238E27FC236}">
                <a16:creationId xmlns:a16="http://schemas.microsoft.com/office/drawing/2014/main" id="{97B5AAF8-A2A6-4B25-AAB2-C7DD9ABD7A8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86A5846-FDB6-C4CB-C3E2-AAA8FEA71727}"/>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6" name="Textfeld 5">
            <a:extLst>
              <a:ext uri="{FF2B5EF4-FFF2-40B4-BE49-F238E27FC236}">
                <a16:creationId xmlns:a16="http://schemas.microsoft.com/office/drawing/2014/main" id="{FDE22E03-52F2-68A1-1F40-2C5BBA06935A}"/>
              </a:ext>
            </a:extLst>
          </p:cNvPr>
          <p:cNvSpPr txBox="1"/>
          <p:nvPr/>
        </p:nvSpPr>
        <p:spPr>
          <a:xfrm flipH="1">
            <a:off x="847670" y="312930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»Back to the Future III«</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»Alien III«</a:t>
            </a:r>
          </a:p>
        </p:txBody>
      </p:sp>
      <p:sp>
        <p:nvSpPr>
          <p:cNvPr id="8" name="Rechteck: abgerundete Ecken 7">
            <a:extLst>
              <a:ext uri="{FF2B5EF4-FFF2-40B4-BE49-F238E27FC236}">
                <a16:creationId xmlns:a16="http://schemas.microsoft.com/office/drawing/2014/main" id="{BE52D658-5ED3-173E-4019-0EB81ACE27C8}"/>
              </a:ext>
            </a:extLst>
          </p:cNvPr>
          <p:cNvSpPr/>
          <p:nvPr/>
        </p:nvSpPr>
        <p:spPr>
          <a:xfrm>
            <a:off x="220190" y="32256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9015805-BD11-3288-CC92-C862A6D53980}"/>
              </a:ext>
            </a:extLst>
          </p:cNvPr>
          <p:cNvSpPr txBox="1"/>
          <p:nvPr/>
        </p:nvSpPr>
        <p:spPr>
          <a:xfrm flipH="1">
            <a:off x="7101840" y="3137996"/>
            <a:ext cx="414528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Wars IV«</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»Iron Man II« </a:t>
            </a:r>
          </a:p>
        </p:txBody>
      </p:sp>
      <p:sp>
        <p:nvSpPr>
          <p:cNvPr id="10" name="Rechteck: abgerundete Ecken 9">
            <a:extLst>
              <a:ext uri="{FF2B5EF4-FFF2-40B4-BE49-F238E27FC236}">
                <a16:creationId xmlns:a16="http://schemas.microsoft.com/office/drawing/2014/main" id="{7C26977F-C68F-1DCB-F680-9CC78DFE50C5}"/>
              </a:ext>
            </a:extLst>
          </p:cNvPr>
          <p:cNvSpPr/>
          <p:nvPr/>
        </p:nvSpPr>
        <p:spPr>
          <a:xfrm>
            <a:off x="210954" y="38288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911CDD32-D899-2601-C1DB-F44718405D74}"/>
              </a:ext>
            </a:extLst>
          </p:cNvPr>
          <p:cNvSpPr/>
          <p:nvPr/>
        </p:nvSpPr>
        <p:spPr>
          <a:xfrm>
            <a:off x="6515678" y="32253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CBA2DC0E-9C66-BFF8-EA22-C4603C9A6F9C}"/>
              </a:ext>
            </a:extLst>
          </p:cNvPr>
          <p:cNvSpPr/>
          <p:nvPr/>
        </p:nvSpPr>
        <p:spPr>
          <a:xfrm>
            <a:off x="6506442" y="38285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929472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63784"/>
            <a:ext cx="12191999"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welchem TV-Franchise gibt es den</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»Kobayashi-Maru-Test« und wozu dient er?</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854960" y="4931480"/>
            <a:ext cx="9396000" cy="1908000"/>
          </a:xfrm>
          <a:prstGeom prst="rect">
            <a:avLst/>
          </a:prstGeom>
          <a:noFill/>
        </p:spPr>
        <p:txBody>
          <a:bodyPr wrap="square" rtlCol="0">
            <a:spAutoFit/>
          </a:bodyPr>
          <a:lstStyle/>
          <a:p>
            <a:pPr algn="ct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Mit dem Kobayashi-Maru-Test soll die Charakterstärke der Kadetten an der Sternenflotten-Akademie in einem No-</a:t>
            </a:r>
            <a:r>
              <a:rPr lang="de-DE" sz="2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Win</a:t>
            </a: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-Szenario getestet werden. Das fiktive Ziel der Übung ist es, das zivile Raumschiff Kobayashi Maru in einer simulierten Schlacht vor den Klingonen zu retten. Ziel ist nicht, den Gegner zu überwältigen oder zu besiegen, sondern vielmehr, den Kadetten in eine ausweglose Situation zu zwingen und dabei zu beobachten, wie er oder sie reagiert.</a:t>
            </a:r>
          </a:p>
        </p:txBody>
      </p:sp>
      <p:sp>
        <p:nvSpPr>
          <p:cNvPr id="7" name="Interaktive Schaltfläche: Zurückkehren 6">
            <a:hlinkClick r:id="rId2" action="ppaction://hlinksldjump" highlightClick="1"/>
            <a:extLst>
              <a:ext uri="{FF2B5EF4-FFF2-40B4-BE49-F238E27FC236}">
                <a16:creationId xmlns:a16="http://schemas.microsoft.com/office/drawing/2014/main" id="{93DAD4AA-1008-4EF3-AE72-DD65B71B81A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EC10268-46AF-C95F-B121-58DB051D759A}"/>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E665069F-60F4-D079-5BF8-E1DBBF4DFA6F}"/>
              </a:ext>
            </a:extLst>
          </p:cNvPr>
          <p:cNvSpPr txBox="1"/>
          <p:nvPr/>
        </p:nvSpPr>
        <p:spPr>
          <a:xfrm flipH="1">
            <a:off x="-213360" y="4829880"/>
            <a:ext cx="3377281" cy="203132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a:t>
            </a:r>
            <a:b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en-US"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»Star Trek«</a:t>
            </a:r>
          </a:p>
        </p:txBody>
      </p:sp>
      <p:sp>
        <p:nvSpPr>
          <p:cNvPr id="8" name="Textfeld 7">
            <a:extLst>
              <a:ext uri="{FF2B5EF4-FFF2-40B4-BE49-F238E27FC236}">
                <a16:creationId xmlns:a16="http://schemas.microsoft.com/office/drawing/2014/main" id="{7AD349E3-A2B1-16F0-EA86-D650E33726B0}"/>
              </a:ext>
            </a:extLst>
          </p:cNvPr>
          <p:cNvSpPr txBox="1"/>
          <p:nvPr/>
        </p:nvSpPr>
        <p:spPr>
          <a:xfrm flipH="1">
            <a:off x="847670" y="2772142"/>
            <a:ext cx="5109207"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»Battlestar Galactica«; Identifizierung von Klonen</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»Alien«; Medizinischer Test für Infizierte</a:t>
            </a:r>
          </a:p>
        </p:txBody>
      </p:sp>
      <p:sp>
        <p:nvSpPr>
          <p:cNvPr id="9" name="Rechteck: abgerundete Ecken 8">
            <a:extLst>
              <a:ext uri="{FF2B5EF4-FFF2-40B4-BE49-F238E27FC236}">
                <a16:creationId xmlns:a16="http://schemas.microsoft.com/office/drawing/2014/main" id="{645544BF-9036-6376-2A95-08D766937A92}"/>
              </a:ext>
            </a:extLst>
          </p:cNvPr>
          <p:cNvSpPr/>
          <p:nvPr/>
        </p:nvSpPr>
        <p:spPr>
          <a:xfrm>
            <a:off x="220190" y="30120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Textfeld 9">
            <a:extLst>
              <a:ext uri="{FF2B5EF4-FFF2-40B4-BE49-F238E27FC236}">
                <a16:creationId xmlns:a16="http://schemas.microsoft.com/office/drawing/2014/main" id="{C2048D17-E0B0-ED2B-8B43-9EC74D191FD0}"/>
              </a:ext>
            </a:extLst>
          </p:cNvPr>
          <p:cNvSpPr txBox="1"/>
          <p:nvPr/>
        </p:nvSpPr>
        <p:spPr>
          <a:xfrm flipH="1">
            <a:off x="7101840" y="2772142"/>
            <a:ext cx="4913742"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Wars«; Prüfung zum Jedi-Meister</a:t>
            </a:r>
          </a:p>
          <a:p>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 Charakter-stärke von Kadetten</a:t>
            </a:r>
          </a:p>
        </p:txBody>
      </p:sp>
      <p:sp>
        <p:nvSpPr>
          <p:cNvPr id="11" name="Rechteck: abgerundete Ecken 10">
            <a:extLst>
              <a:ext uri="{FF2B5EF4-FFF2-40B4-BE49-F238E27FC236}">
                <a16:creationId xmlns:a16="http://schemas.microsoft.com/office/drawing/2014/main" id="{1E772F74-680C-5D0D-18D5-D2B979CFB82D}"/>
              </a:ext>
            </a:extLst>
          </p:cNvPr>
          <p:cNvSpPr/>
          <p:nvPr/>
        </p:nvSpPr>
        <p:spPr>
          <a:xfrm>
            <a:off x="210954" y="40726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94302968-BF01-94BE-810B-B81C4BF9D91A}"/>
              </a:ext>
            </a:extLst>
          </p:cNvPr>
          <p:cNvSpPr/>
          <p:nvPr/>
        </p:nvSpPr>
        <p:spPr>
          <a:xfrm>
            <a:off x="6515678" y="30120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3" name="Rechteck: abgerundete Ecken 12">
            <a:extLst>
              <a:ext uri="{FF2B5EF4-FFF2-40B4-BE49-F238E27FC236}">
                <a16:creationId xmlns:a16="http://schemas.microsoft.com/office/drawing/2014/main" id="{913C0F52-CBAA-0397-0092-AB35131EB9AE}"/>
              </a:ext>
            </a:extLst>
          </p:cNvPr>
          <p:cNvSpPr/>
          <p:nvPr/>
        </p:nvSpPr>
        <p:spPr>
          <a:xfrm>
            <a:off x="6506442" y="40726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4919352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89491"/>
            <a:ext cx="12192000"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Auf der Grabplatte welches Autors steht übersetzt: »Ich habe getan, was ich konnte. </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Mögen die, die es können, Besseres machen.«?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 y="5173097"/>
            <a:ext cx="12192001"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Stanisław Lem</a:t>
            </a:r>
            <a:endParaRPr lang="de-DE"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6B2663AE-AB41-471B-A64D-4C519921CA9A}"/>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91A6C789-9A65-E5B2-80D1-01851CBD2B2D}"/>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9476632B-3132-DD67-4B26-5C7E24407771}"/>
              </a:ext>
            </a:extLst>
          </p:cNvPr>
          <p:cNvSpPr txBox="1"/>
          <p:nvPr/>
        </p:nvSpPr>
        <p:spPr>
          <a:xfrm flipH="1">
            <a:off x="847669" y="3556029"/>
            <a:ext cx="3637277"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Stanisław Lem</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Jules Verne</a:t>
            </a:r>
          </a:p>
        </p:txBody>
      </p:sp>
      <p:sp>
        <p:nvSpPr>
          <p:cNvPr id="8" name="Rechteck: abgerundete Ecken 7">
            <a:extLst>
              <a:ext uri="{FF2B5EF4-FFF2-40B4-BE49-F238E27FC236}">
                <a16:creationId xmlns:a16="http://schemas.microsoft.com/office/drawing/2014/main" id="{F4223D3C-A8DA-2F40-CF9D-75AEFDF490F9}"/>
              </a:ext>
            </a:extLst>
          </p:cNvPr>
          <p:cNvSpPr/>
          <p:nvPr/>
        </p:nvSpPr>
        <p:spPr>
          <a:xfrm>
            <a:off x="220190" y="36523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ACE013B-176E-7C9C-65B9-DE456C919948}"/>
              </a:ext>
            </a:extLst>
          </p:cNvPr>
          <p:cNvSpPr txBox="1"/>
          <p:nvPr/>
        </p:nvSpPr>
        <p:spPr>
          <a:xfrm flipH="1">
            <a:off x="8554720" y="3564716"/>
            <a:ext cx="3637278"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Ray Bradbury</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Aldous Huxley</a:t>
            </a:r>
          </a:p>
        </p:txBody>
      </p:sp>
      <p:sp>
        <p:nvSpPr>
          <p:cNvPr id="10" name="Rechteck: abgerundete Ecken 9">
            <a:extLst>
              <a:ext uri="{FF2B5EF4-FFF2-40B4-BE49-F238E27FC236}">
                <a16:creationId xmlns:a16="http://schemas.microsoft.com/office/drawing/2014/main" id="{089898B3-71F7-1B18-5C70-8BCA33B92F56}"/>
              </a:ext>
            </a:extLst>
          </p:cNvPr>
          <p:cNvSpPr/>
          <p:nvPr/>
        </p:nvSpPr>
        <p:spPr>
          <a:xfrm>
            <a:off x="210954" y="43162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D3D77BEF-7682-10F4-87D5-5F03A0147365}"/>
              </a:ext>
            </a:extLst>
          </p:cNvPr>
          <p:cNvSpPr/>
          <p:nvPr/>
        </p:nvSpPr>
        <p:spPr>
          <a:xfrm>
            <a:off x="7877118" y="365209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E8956E9E-FB0D-5297-8F21-1B432453C509}"/>
              </a:ext>
            </a:extLst>
          </p:cNvPr>
          <p:cNvSpPr/>
          <p:nvPr/>
        </p:nvSpPr>
        <p:spPr>
          <a:xfrm>
            <a:off x="7867882" y="43162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3" name="Textfeld 12">
            <a:extLst>
              <a:ext uri="{FF2B5EF4-FFF2-40B4-BE49-F238E27FC236}">
                <a16:creationId xmlns:a16="http://schemas.microsoft.com/office/drawing/2014/main" id="{8601B189-2C0F-0642-4072-998CD46289C7}"/>
              </a:ext>
            </a:extLst>
          </p:cNvPr>
          <p:cNvSpPr txBox="1"/>
          <p:nvPr/>
        </p:nvSpPr>
        <p:spPr>
          <a:xfrm flipH="1">
            <a:off x="4744723" y="4248526"/>
            <a:ext cx="2962333"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H.G. Wells</a:t>
            </a:r>
          </a:p>
        </p:txBody>
      </p:sp>
      <p:sp>
        <p:nvSpPr>
          <p:cNvPr id="14" name="Rechteck: abgerundete Ecken 13">
            <a:extLst>
              <a:ext uri="{FF2B5EF4-FFF2-40B4-BE49-F238E27FC236}">
                <a16:creationId xmlns:a16="http://schemas.microsoft.com/office/drawing/2014/main" id="{39383A6F-BB32-EE72-357B-A925CB4957F6}"/>
              </a:ext>
            </a:extLst>
          </p:cNvPr>
          <p:cNvSpPr/>
          <p:nvPr/>
        </p:nvSpPr>
        <p:spPr>
          <a:xfrm>
            <a:off x="4226559" y="43162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4666487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CE6E133-ADE2-4B36-A661-52410A2F9CA2}"/>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Fragenübersicht Phantasten-Olympiade</a:t>
            </a:r>
          </a:p>
        </p:txBody>
      </p:sp>
      <p:sp>
        <p:nvSpPr>
          <p:cNvPr id="3" name="Textfeld 2">
            <a:extLst>
              <a:ext uri="{FF2B5EF4-FFF2-40B4-BE49-F238E27FC236}">
                <a16:creationId xmlns:a16="http://schemas.microsoft.com/office/drawing/2014/main" id="{FF017A9E-14FF-4737-A88D-F9615D0881D4}"/>
              </a:ext>
            </a:extLst>
          </p:cNvPr>
          <p:cNvSpPr txBox="1"/>
          <p:nvPr/>
        </p:nvSpPr>
        <p:spPr>
          <a:xfrm flipH="1">
            <a:off x="367838"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Autor</a:t>
            </a:r>
          </a:p>
        </p:txBody>
      </p:sp>
      <p:sp>
        <p:nvSpPr>
          <p:cNvPr id="4" name="Textfeld 3">
            <a:extLst>
              <a:ext uri="{FF2B5EF4-FFF2-40B4-BE49-F238E27FC236}">
                <a16:creationId xmlns:a16="http://schemas.microsoft.com/office/drawing/2014/main" id="{6837526D-61A1-4815-8A64-2A49BD32A35C}"/>
              </a:ext>
            </a:extLst>
          </p:cNvPr>
          <p:cNvSpPr txBox="1"/>
          <p:nvPr/>
        </p:nvSpPr>
        <p:spPr>
          <a:xfrm flipH="1">
            <a:off x="2707524"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Werk</a:t>
            </a:r>
          </a:p>
        </p:txBody>
      </p:sp>
      <p:sp>
        <p:nvSpPr>
          <p:cNvPr id="5" name="Textfeld 4">
            <a:extLst>
              <a:ext uri="{FF2B5EF4-FFF2-40B4-BE49-F238E27FC236}">
                <a16:creationId xmlns:a16="http://schemas.microsoft.com/office/drawing/2014/main" id="{167734D5-20C1-4AD0-A058-08D2AB14D546}"/>
              </a:ext>
            </a:extLst>
          </p:cNvPr>
          <p:cNvSpPr txBox="1"/>
          <p:nvPr/>
        </p:nvSpPr>
        <p:spPr>
          <a:xfrm flipH="1">
            <a:off x="5047209"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Film</a:t>
            </a:r>
          </a:p>
        </p:txBody>
      </p:sp>
      <p:sp>
        <p:nvSpPr>
          <p:cNvPr id="6" name="Textfeld 5">
            <a:extLst>
              <a:ext uri="{FF2B5EF4-FFF2-40B4-BE49-F238E27FC236}">
                <a16:creationId xmlns:a16="http://schemas.microsoft.com/office/drawing/2014/main" id="{D8C46B68-54AD-4059-B416-082AD18A8BF2}"/>
              </a:ext>
            </a:extLst>
          </p:cNvPr>
          <p:cNvSpPr txBox="1"/>
          <p:nvPr/>
        </p:nvSpPr>
        <p:spPr>
          <a:xfrm flipH="1">
            <a:off x="7386894"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Zitat</a:t>
            </a:r>
          </a:p>
        </p:txBody>
      </p:sp>
      <p:sp>
        <p:nvSpPr>
          <p:cNvPr id="7" name="Textfeld 6">
            <a:extLst>
              <a:ext uri="{FF2B5EF4-FFF2-40B4-BE49-F238E27FC236}">
                <a16:creationId xmlns:a16="http://schemas.microsoft.com/office/drawing/2014/main" id="{05684BB9-05AD-42DF-8445-D9538F39FEFF}"/>
              </a:ext>
            </a:extLst>
          </p:cNvPr>
          <p:cNvSpPr txBox="1"/>
          <p:nvPr/>
        </p:nvSpPr>
        <p:spPr>
          <a:xfrm flipH="1">
            <a:off x="9726581" y="685787"/>
            <a:ext cx="2075686"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Spezial</a:t>
            </a:r>
          </a:p>
        </p:txBody>
      </p:sp>
      <p:sp>
        <p:nvSpPr>
          <p:cNvPr id="8" name="Fünfeck 7">
            <a:hlinkClick r:id="rId2" action="ppaction://hlinksldjump"/>
            <a:extLst>
              <a:ext uri="{FF2B5EF4-FFF2-40B4-BE49-F238E27FC236}">
                <a16:creationId xmlns:a16="http://schemas.microsoft.com/office/drawing/2014/main" id="{1E99ADD3-6704-4271-BB98-CA6247D94060}"/>
              </a:ext>
            </a:extLst>
          </p:cNvPr>
          <p:cNvSpPr/>
          <p:nvPr/>
        </p:nvSpPr>
        <p:spPr>
          <a:xfrm>
            <a:off x="493605"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1</a:t>
            </a:r>
          </a:p>
        </p:txBody>
      </p:sp>
      <p:sp>
        <p:nvSpPr>
          <p:cNvPr id="10" name="Fünfeck 9">
            <a:hlinkClick r:id="rId3" action="ppaction://hlinksldjump"/>
            <a:extLst>
              <a:ext uri="{FF2B5EF4-FFF2-40B4-BE49-F238E27FC236}">
                <a16:creationId xmlns:a16="http://schemas.microsoft.com/office/drawing/2014/main" id="{6766059D-B712-4050-8A67-DAB12B1D08FD}"/>
              </a:ext>
            </a:extLst>
          </p:cNvPr>
          <p:cNvSpPr/>
          <p:nvPr/>
        </p:nvSpPr>
        <p:spPr>
          <a:xfrm>
            <a:off x="1223990" y="1866357"/>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2</a:t>
            </a:r>
          </a:p>
        </p:txBody>
      </p:sp>
      <p:sp>
        <p:nvSpPr>
          <p:cNvPr id="23" name="Fünfeck 22">
            <a:hlinkClick r:id="rId4" action="ppaction://hlinksldjump"/>
            <a:extLst>
              <a:ext uri="{FF2B5EF4-FFF2-40B4-BE49-F238E27FC236}">
                <a16:creationId xmlns:a16="http://schemas.microsoft.com/office/drawing/2014/main" id="{BE5DD16A-F857-45C1-B395-586FC84E850B}"/>
              </a:ext>
            </a:extLst>
          </p:cNvPr>
          <p:cNvSpPr/>
          <p:nvPr/>
        </p:nvSpPr>
        <p:spPr>
          <a:xfrm>
            <a:off x="2958552"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a:t>
            </a:r>
          </a:p>
        </p:txBody>
      </p:sp>
      <p:sp>
        <p:nvSpPr>
          <p:cNvPr id="25" name="Fünfeck 24">
            <a:hlinkClick r:id="rId5" action="ppaction://hlinksldjump"/>
            <a:extLst>
              <a:ext uri="{FF2B5EF4-FFF2-40B4-BE49-F238E27FC236}">
                <a16:creationId xmlns:a16="http://schemas.microsoft.com/office/drawing/2014/main" id="{1E076153-8F38-4528-8FC5-EE50E7A2519E}"/>
              </a:ext>
            </a:extLst>
          </p:cNvPr>
          <p:cNvSpPr/>
          <p:nvPr/>
        </p:nvSpPr>
        <p:spPr>
          <a:xfrm>
            <a:off x="3712698" y="1862607"/>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2</a:t>
            </a:r>
          </a:p>
        </p:txBody>
      </p:sp>
      <p:sp>
        <p:nvSpPr>
          <p:cNvPr id="35" name="Fünfeck 34">
            <a:hlinkClick r:id="rId6" action="ppaction://hlinksldjump"/>
            <a:extLst>
              <a:ext uri="{FF2B5EF4-FFF2-40B4-BE49-F238E27FC236}">
                <a16:creationId xmlns:a16="http://schemas.microsoft.com/office/drawing/2014/main" id="{275A29D2-1E12-4315-B945-ED1A57522BAF}"/>
              </a:ext>
            </a:extLst>
          </p:cNvPr>
          <p:cNvSpPr/>
          <p:nvPr/>
        </p:nvSpPr>
        <p:spPr>
          <a:xfrm>
            <a:off x="5261852"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a:t>
            </a:r>
          </a:p>
        </p:txBody>
      </p:sp>
      <p:sp>
        <p:nvSpPr>
          <p:cNvPr id="37" name="Fünfeck 36">
            <a:hlinkClick r:id="rId7" action="ppaction://hlinksldjump"/>
            <a:extLst>
              <a:ext uri="{FF2B5EF4-FFF2-40B4-BE49-F238E27FC236}">
                <a16:creationId xmlns:a16="http://schemas.microsoft.com/office/drawing/2014/main" id="{EC0EF26A-3D57-469C-B7E0-5C350A48EC99}"/>
              </a:ext>
            </a:extLst>
          </p:cNvPr>
          <p:cNvSpPr/>
          <p:nvPr/>
        </p:nvSpPr>
        <p:spPr>
          <a:xfrm>
            <a:off x="6006572" y="1859084"/>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2</a:t>
            </a:r>
          </a:p>
        </p:txBody>
      </p:sp>
      <p:sp>
        <p:nvSpPr>
          <p:cNvPr id="47" name="Fünfeck 46">
            <a:hlinkClick r:id="rId8" action="ppaction://hlinksldjump"/>
            <a:extLst>
              <a:ext uri="{FF2B5EF4-FFF2-40B4-BE49-F238E27FC236}">
                <a16:creationId xmlns:a16="http://schemas.microsoft.com/office/drawing/2014/main" id="{DFDB257B-3D87-43BD-A8D3-DD4A4D5C4D46}"/>
              </a:ext>
            </a:extLst>
          </p:cNvPr>
          <p:cNvSpPr/>
          <p:nvPr/>
        </p:nvSpPr>
        <p:spPr>
          <a:xfrm>
            <a:off x="7538877"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a:t>
            </a:r>
          </a:p>
        </p:txBody>
      </p:sp>
      <p:sp>
        <p:nvSpPr>
          <p:cNvPr id="49" name="Fünfeck 48">
            <a:hlinkClick r:id="rId9" action="ppaction://hlinksldjump"/>
            <a:extLst>
              <a:ext uri="{FF2B5EF4-FFF2-40B4-BE49-F238E27FC236}">
                <a16:creationId xmlns:a16="http://schemas.microsoft.com/office/drawing/2014/main" id="{BD9593F4-D5AE-42F2-84B6-546D092C93F4}"/>
              </a:ext>
            </a:extLst>
          </p:cNvPr>
          <p:cNvSpPr/>
          <p:nvPr/>
        </p:nvSpPr>
        <p:spPr>
          <a:xfrm>
            <a:off x="8302454" y="1860409"/>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2</a:t>
            </a:r>
          </a:p>
        </p:txBody>
      </p:sp>
      <p:sp>
        <p:nvSpPr>
          <p:cNvPr id="59" name="Fünfeck 58">
            <a:hlinkClick r:id="rId10" action="ppaction://hlinksldjump"/>
            <a:extLst>
              <a:ext uri="{FF2B5EF4-FFF2-40B4-BE49-F238E27FC236}">
                <a16:creationId xmlns:a16="http://schemas.microsoft.com/office/drawing/2014/main" id="{264A8DAB-E096-4380-BF63-CD7E07EB4F65}"/>
              </a:ext>
            </a:extLst>
          </p:cNvPr>
          <p:cNvSpPr/>
          <p:nvPr/>
        </p:nvSpPr>
        <p:spPr>
          <a:xfrm>
            <a:off x="10027966"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1</a:t>
            </a:r>
          </a:p>
        </p:txBody>
      </p:sp>
      <p:sp>
        <p:nvSpPr>
          <p:cNvPr id="61" name="Fünfeck 60">
            <a:hlinkClick r:id="rId11" action="ppaction://hlinksldjump"/>
            <a:extLst>
              <a:ext uri="{FF2B5EF4-FFF2-40B4-BE49-F238E27FC236}">
                <a16:creationId xmlns:a16="http://schemas.microsoft.com/office/drawing/2014/main" id="{2C54B8F5-31D7-4E79-A573-C3DAA94405B1}"/>
              </a:ext>
            </a:extLst>
          </p:cNvPr>
          <p:cNvSpPr/>
          <p:nvPr/>
        </p:nvSpPr>
        <p:spPr>
          <a:xfrm>
            <a:off x="10800966" y="1859084"/>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2</a:t>
            </a:r>
          </a:p>
        </p:txBody>
      </p:sp>
      <p:sp>
        <p:nvSpPr>
          <p:cNvPr id="9" name="Fünfeck 8">
            <a:hlinkClick r:id="rId12" action="ppaction://hlinksldjump"/>
            <a:extLst>
              <a:ext uri="{FF2B5EF4-FFF2-40B4-BE49-F238E27FC236}">
                <a16:creationId xmlns:a16="http://schemas.microsoft.com/office/drawing/2014/main" id="{C7D01887-E4A7-429A-9322-1C3127CE2C0E}"/>
              </a:ext>
            </a:extLst>
          </p:cNvPr>
          <p:cNvSpPr/>
          <p:nvPr/>
        </p:nvSpPr>
        <p:spPr>
          <a:xfrm>
            <a:off x="493605" y="2346235"/>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3</a:t>
            </a:r>
          </a:p>
        </p:txBody>
      </p:sp>
      <p:sp>
        <p:nvSpPr>
          <p:cNvPr id="11" name="Fünfeck 10">
            <a:hlinkClick r:id="rId13" action="ppaction://hlinksldjump"/>
            <a:extLst>
              <a:ext uri="{FF2B5EF4-FFF2-40B4-BE49-F238E27FC236}">
                <a16:creationId xmlns:a16="http://schemas.microsoft.com/office/drawing/2014/main" id="{AF885142-051B-4B30-9529-B785E16CDF23}"/>
              </a:ext>
            </a:extLst>
          </p:cNvPr>
          <p:cNvSpPr/>
          <p:nvPr/>
        </p:nvSpPr>
        <p:spPr>
          <a:xfrm>
            <a:off x="1223990" y="2808179"/>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4</a:t>
            </a:r>
          </a:p>
        </p:txBody>
      </p:sp>
      <p:sp>
        <p:nvSpPr>
          <p:cNvPr id="13" name="Fünfeck 12">
            <a:hlinkClick r:id="rId14" action="ppaction://hlinksldjump"/>
            <a:extLst>
              <a:ext uri="{FF2B5EF4-FFF2-40B4-BE49-F238E27FC236}">
                <a16:creationId xmlns:a16="http://schemas.microsoft.com/office/drawing/2014/main" id="{903667CA-C732-48DC-A1A3-13BDAF8AB542}"/>
              </a:ext>
            </a:extLst>
          </p:cNvPr>
          <p:cNvSpPr/>
          <p:nvPr/>
        </p:nvSpPr>
        <p:spPr>
          <a:xfrm>
            <a:off x="493605" y="324741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5</a:t>
            </a:r>
          </a:p>
        </p:txBody>
      </p:sp>
      <p:sp>
        <p:nvSpPr>
          <p:cNvPr id="12" name="Fünfeck 11">
            <a:hlinkClick r:id="rId15" action="ppaction://hlinksldjump"/>
            <a:extLst>
              <a:ext uri="{FF2B5EF4-FFF2-40B4-BE49-F238E27FC236}">
                <a16:creationId xmlns:a16="http://schemas.microsoft.com/office/drawing/2014/main" id="{858267BE-65C1-40DC-8B2B-81C72BF50DBF}"/>
              </a:ext>
            </a:extLst>
          </p:cNvPr>
          <p:cNvSpPr/>
          <p:nvPr/>
        </p:nvSpPr>
        <p:spPr>
          <a:xfrm>
            <a:off x="1223990" y="3750001"/>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6</a:t>
            </a:r>
          </a:p>
        </p:txBody>
      </p:sp>
      <p:sp>
        <p:nvSpPr>
          <p:cNvPr id="24" name="Fünfeck 23">
            <a:hlinkClick r:id="rId16" action="ppaction://hlinksldjump"/>
            <a:extLst>
              <a:ext uri="{FF2B5EF4-FFF2-40B4-BE49-F238E27FC236}">
                <a16:creationId xmlns:a16="http://schemas.microsoft.com/office/drawing/2014/main" id="{F1A0F9D6-9294-48DA-BFB0-41790F8B4439}"/>
              </a:ext>
            </a:extLst>
          </p:cNvPr>
          <p:cNvSpPr/>
          <p:nvPr/>
        </p:nvSpPr>
        <p:spPr>
          <a:xfrm>
            <a:off x="2958552" y="232147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3</a:t>
            </a:r>
          </a:p>
        </p:txBody>
      </p:sp>
      <p:sp>
        <p:nvSpPr>
          <p:cNvPr id="26" name="Fünfeck 25">
            <a:hlinkClick r:id="rId17" action="ppaction://hlinksldjump"/>
            <a:extLst>
              <a:ext uri="{FF2B5EF4-FFF2-40B4-BE49-F238E27FC236}">
                <a16:creationId xmlns:a16="http://schemas.microsoft.com/office/drawing/2014/main" id="{58DB0D15-9054-4923-858D-9C6C0900DC39}"/>
              </a:ext>
            </a:extLst>
          </p:cNvPr>
          <p:cNvSpPr/>
          <p:nvPr/>
        </p:nvSpPr>
        <p:spPr>
          <a:xfrm>
            <a:off x="3712698" y="2817996"/>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4</a:t>
            </a:r>
          </a:p>
        </p:txBody>
      </p:sp>
      <p:sp>
        <p:nvSpPr>
          <p:cNvPr id="28" name="Fünfeck 27">
            <a:hlinkClick r:id="rId18" action="ppaction://hlinksldjump"/>
            <a:extLst>
              <a:ext uri="{FF2B5EF4-FFF2-40B4-BE49-F238E27FC236}">
                <a16:creationId xmlns:a16="http://schemas.microsoft.com/office/drawing/2014/main" id="{2D87E6A9-412D-4298-943E-90035B6CAF53}"/>
              </a:ext>
            </a:extLst>
          </p:cNvPr>
          <p:cNvSpPr/>
          <p:nvPr/>
        </p:nvSpPr>
        <p:spPr>
          <a:xfrm>
            <a:off x="2958552" y="325214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5</a:t>
            </a:r>
          </a:p>
        </p:txBody>
      </p:sp>
      <p:sp>
        <p:nvSpPr>
          <p:cNvPr id="27" name="Fünfeck 26">
            <a:hlinkClick r:id="rId19" action="ppaction://hlinksldjump"/>
            <a:extLst>
              <a:ext uri="{FF2B5EF4-FFF2-40B4-BE49-F238E27FC236}">
                <a16:creationId xmlns:a16="http://schemas.microsoft.com/office/drawing/2014/main" id="{2123BD68-1687-4B3C-9653-11FFA4856A8C}"/>
              </a:ext>
            </a:extLst>
          </p:cNvPr>
          <p:cNvSpPr/>
          <p:nvPr/>
        </p:nvSpPr>
        <p:spPr>
          <a:xfrm>
            <a:off x="3712698" y="3773385"/>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6</a:t>
            </a:r>
          </a:p>
        </p:txBody>
      </p:sp>
      <p:sp>
        <p:nvSpPr>
          <p:cNvPr id="29" name="Fünfeck 28">
            <a:hlinkClick r:id="rId20" action="ppaction://hlinksldjump"/>
            <a:extLst>
              <a:ext uri="{FF2B5EF4-FFF2-40B4-BE49-F238E27FC236}">
                <a16:creationId xmlns:a16="http://schemas.microsoft.com/office/drawing/2014/main" id="{89C210D4-6EFB-4C26-A18E-35CDB3E6C668}"/>
              </a:ext>
            </a:extLst>
          </p:cNvPr>
          <p:cNvSpPr/>
          <p:nvPr/>
        </p:nvSpPr>
        <p:spPr>
          <a:xfrm>
            <a:off x="2958552" y="418281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7</a:t>
            </a:r>
          </a:p>
        </p:txBody>
      </p:sp>
      <p:sp>
        <p:nvSpPr>
          <p:cNvPr id="36" name="Fünfeck 35">
            <a:hlinkClick r:id="rId21" action="ppaction://hlinksldjump"/>
            <a:extLst>
              <a:ext uri="{FF2B5EF4-FFF2-40B4-BE49-F238E27FC236}">
                <a16:creationId xmlns:a16="http://schemas.microsoft.com/office/drawing/2014/main" id="{95EB3F72-AC67-45D0-B523-C52CF663D97E}"/>
              </a:ext>
            </a:extLst>
          </p:cNvPr>
          <p:cNvSpPr/>
          <p:nvPr/>
        </p:nvSpPr>
        <p:spPr>
          <a:xfrm>
            <a:off x="5261852" y="232147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3</a:t>
            </a:r>
          </a:p>
        </p:txBody>
      </p:sp>
      <p:sp>
        <p:nvSpPr>
          <p:cNvPr id="38" name="Fünfeck 37">
            <a:hlinkClick r:id="rId22" action="ppaction://hlinksldjump"/>
            <a:extLst>
              <a:ext uri="{FF2B5EF4-FFF2-40B4-BE49-F238E27FC236}">
                <a16:creationId xmlns:a16="http://schemas.microsoft.com/office/drawing/2014/main" id="{D3D2B3DE-0703-460C-9B9A-36772C77A032}"/>
              </a:ext>
            </a:extLst>
          </p:cNvPr>
          <p:cNvSpPr/>
          <p:nvPr/>
        </p:nvSpPr>
        <p:spPr>
          <a:xfrm>
            <a:off x="6006572" y="2815354"/>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4</a:t>
            </a:r>
          </a:p>
        </p:txBody>
      </p:sp>
      <p:sp>
        <p:nvSpPr>
          <p:cNvPr id="40" name="Fünfeck 39">
            <a:hlinkClick r:id="rId23" action="ppaction://hlinksldjump"/>
            <a:extLst>
              <a:ext uri="{FF2B5EF4-FFF2-40B4-BE49-F238E27FC236}">
                <a16:creationId xmlns:a16="http://schemas.microsoft.com/office/drawing/2014/main" id="{8B2869BC-EEBA-4037-9E80-80699B658553}"/>
              </a:ext>
            </a:extLst>
          </p:cNvPr>
          <p:cNvSpPr/>
          <p:nvPr/>
        </p:nvSpPr>
        <p:spPr>
          <a:xfrm>
            <a:off x="5245003" y="325214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5</a:t>
            </a:r>
          </a:p>
        </p:txBody>
      </p:sp>
      <p:sp>
        <p:nvSpPr>
          <p:cNvPr id="39" name="Fünfeck 38">
            <a:hlinkClick r:id="rId24" action="ppaction://hlinksldjump"/>
            <a:extLst>
              <a:ext uri="{FF2B5EF4-FFF2-40B4-BE49-F238E27FC236}">
                <a16:creationId xmlns:a16="http://schemas.microsoft.com/office/drawing/2014/main" id="{6490401E-6132-4F44-9FBB-83D4027D3124}"/>
              </a:ext>
            </a:extLst>
          </p:cNvPr>
          <p:cNvSpPr/>
          <p:nvPr/>
        </p:nvSpPr>
        <p:spPr>
          <a:xfrm>
            <a:off x="6006572" y="377162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6</a:t>
            </a:r>
          </a:p>
        </p:txBody>
      </p:sp>
      <p:sp>
        <p:nvSpPr>
          <p:cNvPr id="41" name="Fünfeck 40">
            <a:hlinkClick r:id="rId25" action="ppaction://hlinksldjump"/>
            <a:extLst>
              <a:ext uri="{FF2B5EF4-FFF2-40B4-BE49-F238E27FC236}">
                <a16:creationId xmlns:a16="http://schemas.microsoft.com/office/drawing/2014/main" id="{2EA567C6-6833-453C-A301-0C5730EF53BD}"/>
              </a:ext>
            </a:extLst>
          </p:cNvPr>
          <p:cNvSpPr/>
          <p:nvPr/>
        </p:nvSpPr>
        <p:spPr>
          <a:xfrm>
            <a:off x="5261852" y="418281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7</a:t>
            </a:r>
          </a:p>
        </p:txBody>
      </p:sp>
      <p:sp>
        <p:nvSpPr>
          <p:cNvPr id="48" name="Fünfeck 47">
            <a:hlinkClick r:id="rId26" action="ppaction://hlinksldjump"/>
            <a:extLst>
              <a:ext uri="{FF2B5EF4-FFF2-40B4-BE49-F238E27FC236}">
                <a16:creationId xmlns:a16="http://schemas.microsoft.com/office/drawing/2014/main" id="{3BA34DBF-4CF0-4601-8BBE-7503F3DA8F90}"/>
              </a:ext>
            </a:extLst>
          </p:cNvPr>
          <p:cNvSpPr/>
          <p:nvPr/>
        </p:nvSpPr>
        <p:spPr>
          <a:xfrm>
            <a:off x="7538877" y="232147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3</a:t>
            </a:r>
          </a:p>
        </p:txBody>
      </p:sp>
      <p:sp>
        <p:nvSpPr>
          <p:cNvPr id="50" name="Fünfeck 49">
            <a:hlinkClick r:id="rId27" action="ppaction://hlinksldjump"/>
            <a:extLst>
              <a:ext uri="{FF2B5EF4-FFF2-40B4-BE49-F238E27FC236}">
                <a16:creationId xmlns:a16="http://schemas.microsoft.com/office/drawing/2014/main" id="{22BD7F36-4629-4F95-BECF-8E99BB4B3EDE}"/>
              </a:ext>
            </a:extLst>
          </p:cNvPr>
          <p:cNvSpPr/>
          <p:nvPr/>
        </p:nvSpPr>
        <p:spPr>
          <a:xfrm>
            <a:off x="8302454" y="2816348"/>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4</a:t>
            </a:r>
          </a:p>
        </p:txBody>
      </p:sp>
      <p:sp>
        <p:nvSpPr>
          <p:cNvPr id="52" name="Fünfeck 51">
            <a:hlinkClick r:id="rId28" action="ppaction://hlinksldjump"/>
            <a:extLst>
              <a:ext uri="{FF2B5EF4-FFF2-40B4-BE49-F238E27FC236}">
                <a16:creationId xmlns:a16="http://schemas.microsoft.com/office/drawing/2014/main" id="{24CE79F7-DDA3-4FDE-9D78-EB00932622FC}"/>
              </a:ext>
            </a:extLst>
          </p:cNvPr>
          <p:cNvSpPr/>
          <p:nvPr/>
        </p:nvSpPr>
        <p:spPr>
          <a:xfrm>
            <a:off x="7538877" y="3252141"/>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5</a:t>
            </a:r>
          </a:p>
        </p:txBody>
      </p:sp>
      <p:sp>
        <p:nvSpPr>
          <p:cNvPr id="51" name="Fünfeck 50">
            <a:hlinkClick r:id="rId29" action="ppaction://hlinksldjump"/>
            <a:extLst>
              <a:ext uri="{FF2B5EF4-FFF2-40B4-BE49-F238E27FC236}">
                <a16:creationId xmlns:a16="http://schemas.microsoft.com/office/drawing/2014/main" id="{29018636-FAE8-4860-A69B-06BC0303E527}"/>
              </a:ext>
            </a:extLst>
          </p:cNvPr>
          <p:cNvSpPr/>
          <p:nvPr/>
        </p:nvSpPr>
        <p:spPr>
          <a:xfrm>
            <a:off x="8302454" y="3772287"/>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6</a:t>
            </a:r>
          </a:p>
        </p:txBody>
      </p:sp>
      <p:sp>
        <p:nvSpPr>
          <p:cNvPr id="53" name="Fünfeck 52">
            <a:hlinkClick r:id="rId30" action="ppaction://hlinksldjump"/>
            <a:extLst>
              <a:ext uri="{FF2B5EF4-FFF2-40B4-BE49-F238E27FC236}">
                <a16:creationId xmlns:a16="http://schemas.microsoft.com/office/drawing/2014/main" id="{E7EB0DBF-2E67-4D69-AA2C-760BE7C81C06}"/>
              </a:ext>
            </a:extLst>
          </p:cNvPr>
          <p:cNvSpPr/>
          <p:nvPr/>
        </p:nvSpPr>
        <p:spPr>
          <a:xfrm>
            <a:off x="7538877" y="4182811"/>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7</a:t>
            </a:r>
          </a:p>
        </p:txBody>
      </p:sp>
      <p:sp>
        <p:nvSpPr>
          <p:cNvPr id="60" name="Fünfeck 59">
            <a:hlinkClick r:id="rId31" action="ppaction://hlinksldjump"/>
            <a:extLst>
              <a:ext uri="{FF2B5EF4-FFF2-40B4-BE49-F238E27FC236}">
                <a16:creationId xmlns:a16="http://schemas.microsoft.com/office/drawing/2014/main" id="{5BC328E0-06B9-4215-94AE-D9860E88A526}"/>
              </a:ext>
            </a:extLst>
          </p:cNvPr>
          <p:cNvSpPr/>
          <p:nvPr/>
        </p:nvSpPr>
        <p:spPr>
          <a:xfrm>
            <a:off x="10027966" y="232147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3</a:t>
            </a:r>
          </a:p>
        </p:txBody>
      </p:sp>
      <p:sp>
        <p:nvSpPr>
          <p:cNvPr id="62" name="Fünfeck 61">
            <a:hlinkClick r:id="rId32" action="ppaction://hlinksldjump"/>
            <a:extLst>
              <a:ext uri="{FF2B5EF4-FFF2-40B4-BE49-F238E27FC236}">
                <a16:creationId xmlns:a16="http://schemas.microsoft.com/office/drawing/2014/main" id="{C6B124AF-CF3A-4FBC-91E2-7732D90E4594}"/>
              </a:ext>
            </a:extLst>
          </p:cNvPr>
          <p:cNvSpPr/>
          <p:nvPr/>
        </p:nvSpPr>
        <p:spPr>
          <a:xfrm>
            <a:off x="10798752" y="2815354"/>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4</a:t>
            </a:r>
          </a:p>
        </p:txBody>
      </p:sp>
      <p:sp>
        <p:nvSpPr>
          <p:cNvPr id="64" name="Fünfeck 63">
            <a:hlinkClick r:id="rId33" action="ppaction://hlinksldjump"/>
            <a:extLst>
              <a:ext uri="{FF2B5EF4-FFF2-40B4-BE49-F238E27FC236}">
                <a16:creationId xmlns:a16="http://schemas.microsoft.com/office/drawing/2014/main" id="{E79B9A08-23BC-4F4C-A1DB-181A775DCC9A}"/>
              </a:ext>
            </a:extLst>
          </p:cNvPr>
          <p:cNvSpPr/>
          <p:nvPr/>
        </p:nvSpPr>
        <p:spPr>
          <a:xfrm>
            <a:off x="10027966" y="325214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5</a:t>
            </a:r>
          </a:p>
        </p:txBody>
      </p:sp>
      <p:sp>
        <p:nvSpPr>
          <p:cNvPr id="63" name="Fünfeck 62">
            <a:hlinkClick r:id="rId34" action="ppaction://hlinksldjump"/>
            <a:extLst>
              <a:ext uri="{FF2B5EF4-FFF2-40B4-BE49-F238E27FC236}">
                <a16:creationId xmlns:a16="http://schemas.microsoft.com/office/drawing/2014/main" id="{847C3F9F-733B-4443-915C-ACA38F1E2D3C}"/>
              </a:ext>
            </a:extLst>
          </p:cNvPr>
          <p:cNvSpPr/>
          <p:nvPr/>
        </p:nvSpPr>
        <p:spPr>
          <a:xfrm>
            <a:off x="10800966" y="377162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6</a:t>
            </a:r>
          </a:p>
        </p:txBody>
      </p:sp>
      <p:sp>
        <p:nvSpPr>
          <p:cNvPr id="65" name="Fünfeck 64">
            <a:hlinkClick r:id="rId35" action="ppaction://hlinksldjump"/>
            <a:extLst>
              <a:ext uri="{FF2B5EF4-FFF2-40B4-BE49-F238E27FC236}">
                <a16:creationId xmlns:a16="http://schemas.microsoft.com/office/drawing/2014/main" id="{3C3E3A16-9785-45BE-862C-68C806047B99}"/>
              </a:ext>
            </a:extLst>
          </p:cNvPr>
          <p:cNvSpPr/>
          <p:nvPr/>
        </p:nvSpPr>
        <p:spPr>
          <a:xfrm>
            <a:off x="10027966" y="418281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7</a:t>
            </a:r>
          </a:p>
        </p:txBody>
      </p:sp>
      <p:sp>
        <p:nvSpPr>
          <p:cNvPr id="14" name="Fünfeck 13">
            <a:hlinkClick r:id="rId36" action="ppaction://hlinksldjump"/>
            <a:extLst>
              <a:ext uri="{FF2B5EF4-FFF2-40B4-BE49-F238E27FC236}">
                <a16:creationId xmlns:a16="http://schemas.microsoft.com/office/drawing/2014/main" id="{FAD7C02F-4825-430B-B5A6-ADF1FEA097A5}"/>
              </a:ext>
            </a:extLst>
          </p:cNvPr>
          <p:cNvSpPr/>
          <p:nvPr/>
        </p:nvSpPr>
        <p:spPr>
          <a:xfrm>
            <a:off x="493605" y="4175719"/>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7</a:t>
            </a:r>
          </a:p>
        </p:txBody>
      </p:sp>
      <p:sp>
        <p:nvSpPr>
          <p:cNvPr id="31" name="Fünfeck 30">
            <a:hlinkClick r:id="rId37" action="ppaction://hlinksldjump"/>
            <a:extLst>
              <a:ext uri="{FF2B5EF4-FFF2-40B4-BE49-F238E27FC236}">
                <a16:creationId xmlns:a16="http://schemas.microsoft.com/office/drawing/2014/main" id="{C218539F-A32B-4BE0-8CC2-9D19DB58E23D}"/>
              </a:ext>
            </a:extLst>
          </p:cNvPr>
          <p:cNvSpPr/>
          <p:nvPr/>
        </p:nvSpPr>
        <p:spPr>
          <a:xfrm>
            <a:off x="3712698" y="472877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8</a:t>
            </a:r>
          </a:p>
        </p:txBody>
      </p:sp>
      <p:sp>
        <p:nvSpPr>
          <p:cNvPr id="43" name="Fünfeck 42">
            <a:hlinkClick r:id="rId38" action="ppaction://hlinksldjump"/>
            <a:extLst>
              <a:ext uri="{FF2B5EF4-FFF2-40B4-BE49-F238E27FC236}">
                <a16:creationId xmlns:a16="http://schemas.microsoft.com/office/drawing/2014/main" id="{AA717281-6B1A-4D2E-9A61-18207E96F868}"/>
              </a:ext>
            </a:extLst>
          </p:cNvPr>
          <p:cNvSpPr/>
          <p:nvPr/>
        </p:nvSpPr>
        <p:spPr>
          <a:xfrm>
            <a:off x="6006572" y="472789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8</a:t>
            </a:r>
          </a:p>
        </p:txBody>
      </p:sp>
      <p:sp>
        <p:nvSpPr>
          <p:cNvPr id="16" name="Fünfeck 15">
            <a:hlinkClick r:id="rId39" action="ppaction://hlinksldjump"/>
            <a:extLst>
              <a:ext uri="{FF2B5EF4-FFF2-40B4-BE49-F238E27FC236}">
                <a16:creationId xmlns:a16="http://schemas.microsoft.com/office/drawing/2014/main" id="{F481C96F-DB60-4918-BE85-71FF97506B62}"/>
              </a:ext>
            </a:extLst>
          </p:cNvPr>
          <p:cNvSpPr/>
          <p:nvPr/>
        </p:nvSpPr>
        <p:spPr>
          <a:xfrm>
            <a:off x="1223990" y="469182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8</a:t>
            </a:r>
          </a:p>
        </p:txBody>
      </p:sp>
      <p:sp>
        <p:nvSpPr>
          <p:cNvPr id="67" name="Fünfeck 66">
            <a:hlinkClick r:id="rId40" action="ppaction://hlinksldjump"/>
            <a:extLst>
              <a:ext uri="{FF2B5EF4-FFF2-40B4-BE49-F238E27FC236}">
                <a16:creationId xmlns:a16="http://schemas.microsoft.com/office/drawing/2014/main" id="{0B396069-B8B6-4470-A07C-886EA80742CB}"/>
              </a:ext>
            </a:extLst>
          </p:cNvPr>
          <p:cNvSpPr/>
          <p:nvPr/>
        </p:nvSpPr>
        <p:spPr>
          <a:xfrm>
            <a:off x="10800966" y="472789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8</a:t>
            </a:r>
          </a:p>
        </p:txBody>
      </p:sp>
      <p:sp>
        <p:nvSpPr>
          <p:cNvPr id="55" name="Fünfeck 54">
            <a:hlinkClick r:id="rId41" action="ppaction://hlinksldjump"/>
            <a:extLst>
              <a:ext uri="{FF2B5EF4-FFF2-40B4-BE49-F238E27FC236}">
                <a16:creationId xmlns:a16="http://schemas.microsoft.com/office/drawing/2014/main" id="{ED9138F6-3AD0-4509-B7F0-6A30A67CA760}"/>
              </a:ext>
            </a:extLst>
          </p:cNvPr>
          <p:cNvSpPr/>
          <p:nvPr/>
        </p:nvSpPr>
        <p:spPr>
          <a:xfrm>
            <a:off x="8302454" y="4728226"/>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8</a:t>
            </a:r>
          </a:p>
        </p:txBody>
      </p:sp>
      <p:sp>
        <p:nvSpPr>
          <p:cNvPr id="286" name="Fünfeck 285">
            <a:hlinkClick r:id="rId42" action="ppaction://hlinksldjump"/>
            <a:extLst>
              <a:ext uri="{FF2B5EF4-FFF2-40B4-BE49-F238E27FC236}">
                <a16:creationId xmlns:a16="http://schemas.microsoft.com/office/drawing/2014/main" id="{81DA84FF-58D7-4230-8B61-2797F7BE05EF}"/>
              </a:ext>
            </a:extLst>
          </p:cNvPr>
          <p:cNvSpPr/>
          <p:nvPr/>
        </p:nvSpPr>
        <p:spPr>
          <a:xfrm>
            <a:off x="2958552" y="511348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9</a:t>
            </a:r>
          </a:p>
        </p:txBody>
      </p:sp>
      <p:sp>
        <p:nvSpPr>
          <p:cNvPr id="289" name="Fünfeck 288">
            <a:hlinkClick r:id="rId43" action="ppaction://hlinksldjump"/>
            <a:extLst>
              <a:ext uri="{FF2B5EF4-FFF2-40B4-BE49-F238E27FC236}">
                <a16:creationId xmlns:a16="http://schemas.microsoft.com/office/drawing/2014/main" id="{217092C5-921B-4A6C-8D7D-5CC2EE645814}"/>
              </a:ext>
            </a:extLst>
          </p:cNvPr>
          <p:cNvSpPr/>
          <p:nvPr/>
        </p:nvSpPr>
        <p:spPr>
          <a:xfrm>
            <a:off x="5261852" y="511348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9</a:t>
            </a:r>
          </a:p>
        </p:txBody>
      </p:sp>
      <p:sp>
        <p:nvSpPr>
          <p:cNvPr id="292" name="Fünfeck 291">
            <a:hlinkClick r:id="rId44" action="ppaction://hlinksldjump"/>
            <a:extLst>
              <a:ext uri="{FF2B5EF4-FFF2-40B4-BE49-F238E27FC236}">
                <a16:creationId xmlns:a16="http://schemas.microsoft.com/office/drawing/2014/main" id="{BFE5F601-E346-43D6-A3A2-3A0E84EE8087}"/>
              </a:ext>
            </a:extLst>
          </p:cNvPr>
          <p:cNvSpPr/>
          <p:nvPr/>
        </p:nvSpPr>
        <p:spPr>
          <a:xfrm>
            <a:off x="493605" y="511348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9</a:t>
            </a:r>
          </a:p>
        </p:txBody>
      </p:sp>
      <p:sp>
        <p:nvSpPr>
          <p:cNvPr id="295" name="Fünfeck 294">
            <a:hlinkClick r:id="rId45" action="ppaction://hlinksldjump"/>
            <a:extLst>
              <a:ext uri="{FF2B5EF4-FFF2-40B4-BE49-F238E27FC236}">
                <a16:creationId xmlns:a16="http://schemas.microsoft.com/office/drawing/2014/main" id="{BE404577-ADE3-406E-BD4F-4AF50B8AE0E7}"/>
              </a:ext>
            </a:extLst>
          </p:cNvPr>
          <p:cNvSpPr/>
          <p:nvPr/>
        </p:nvSpPr>
        <p:spPr>
          <a:xfrm>
            <a:off x="3712698" y="5684164"/>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10</a:t>
            </a:r>
          </a:p>
        </p:txBody>
      </p:sp>
      <p:sp>
        <p:nvSpPr>
          <p:cNvPr id="298" name="Fünfeck 297">
            <a:hlinkClick r:id="rId46" action="ppaction://hlinksldjump"/>
            <a:extLst>
              <a:ext uri="{FF2B5EF4-FFF2-40B4-BE49-F238E27FC236}">
                <a16:creationId xmlns:a16="http://schemas.microsoft.com/office/drawing/2014/main" id="{77BE4F7C-E42C-408C-9507-6DE016CBDE21}"/>
              </a:ext>
            </a:extLst>
          </p:cNvPr>
          <p:cNvSpPr/>
          <p:nvPr/>
        </p:nvSpPr>
        <p:spPr>
          <a:xfrm>
            <a:off x="1223990" y="5684164"/>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10</a:t>
            </a:r>
          </a:p>
        </p:txBody>
      </p:sp>
      <p:sp>
        <p:nvSpPr>
          <p:cNvPr id="301" name="Fünfeck 300">
            <a:hlinkClick r:id="rId47" action="ppaction://hlinksldjump"/>
            <a:extLst>
              <a:ext uri="{FF2B5EF4-FFF2-40B4-BE49-F238E27FC236}">
                <a16:creationId xmlns:a16="http://schemas.microsoft.com/office/drawing/2014/main" id="{2457FC79-B29D-4FB4-BA00-A3854128655B}"/>
              </a:ext>
            </a:extLst>
          </p:cNvPr>
          <p:cNvSpPr/>
          <p:nvPr/>
        </p:nvSpPr>
        <p:spPr>
          <a:xfrm>
            <a:off x="10027966" y="511348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9</a:t>
            </a:r>
          </a:p>
        </p:txBody>
      </p:sp>
      <p:sp>
        <p:nvSpPr>
          <p:cNvPr id="304" name="Fünfeck 303">
            <a:hlinkClick r:id="rId48" action="ppaction://hlinksldjump"/>
            <a:extLst>
              <a:ext uri="{FF2B5EF4-FFF2-40B4-BE49-F238E27FC236}">
                <a16:creationId xmlns:a16="http://schemas.microsoft.com/office/drawing/2014/main" id="{90E65753-F8F9-47BA-859B-956EA6A5E0D8}"/>
              </a:ext>
            </a:extLst>
          </p:cNvPr>
          <p:cNvSpPr/>
          <p:nvPr/>
        </p:nvSpPr>
        <p:spPr>
          <a:xfrm>
            <a:off x="6006572" y="5684164"/>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10</a:t>
            </a:r>
          </a:p>
        </p:txBody>
      </p:sp>
      <p:sp>
        <p:nvSpPr>
          <p:cNvPr id="310" name="Fünfeck 309">
            <a:hlinkClick r:id="rId49" action="ppaction://hlinksldjump"/>
            <a:extLst>
              <a:ext uri="{FF2B5EF4-FFF2-40B4-BE49-F238E27FC236}">
                <a16:creationId xmlns:a16="http://schemas.microsoft.com/office/drawing/2014/main" id="{561A131C-3CC9-49C0-A331-D26D3D84E29F}"/>
              </a:ext>
            </a:extLst>
          </p:cNvPr>
          <p:cNvSpPr/>
          <p:nvPr/>
        </p:nvSpPr>
        <p:spPr>
          <a:xfrm>
            <a:off x="10800966" y="5684164"/>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10</a:t>
            </a:r>
          </a:p>
        </p:txBody>
      </p:sp>
      <p:sp>
        <p:nvSpPr>
          <p:cNvPr id="322" name="Fünfeck 321">
            <a:hlinkClick r:id="rId50" action="ppaction://hlinksldjump"/>
            <a:extLst>
              <a:ext uri="{FF2B5EF4-FFF2-40B4-BE49-F238E27FC236}">
                <a16:creationId xmlns:a16="http://schemas.microsoft.com/office/drawing/2014/main" id="{E45C0482-80EC-41DC-82FC-FA318EE67750}"/>
              </a:ext>
            </a:extLst>
          </p:cNvPr>
          <p:cNvSpPr/>
          <p:nvPr/>
        </p:nvSpPr>
        <p:spPr>
          <a:xfrm>
            <a:off x="7538877" y="511348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9</a:t>
            </a:r>
          </a:p>
        </p:txBody>
      </p:sp>
      <p:sp>
        <p:nvSpPr>
          <p:cNvPr id="15" name="Textfeld 14">
            <a:extLst>
              <a:ext uri="{FF2B5EF4-FFF2-40B4-BE49-F238E27FC236}">
                <a16:creationId xmlns:a16="http://schemas.microsoft.com/office/drawing/2014/main" id="{AB23120E-15DA-814E-5180-A2D1A69BC1DB}"/>
              </a:ext>
            </a:extLst>
          </p:cNvPr>
          <p:cNvSpPr txBox="1"/>
          <p:nvPr/>
        </p:nvSpPr>
        <p:spPr>
          <a:xfrm flipH="1">
            <a:off x="4573666" y="6519446"/>
            <a:ext cx="936000" cy="338554"/>
          </a:xfrm>
          <a:prstGeom prst="rect">
            <a:avLst/>
          </a:prstGeom>
          <a:noFill/>
          <a:ln w="28575">
            <a:solidFill>
              <a:srgbClr val="92D050"/>
            </a:solidFill>
          </a:ln>
        </p:spPr>
        <p:txBody>
          <a:bodyPr wrap="square" rtlCol="0">
            <a:spAutoFit/>
          </a:bodyPr>
          <a:lstStyle/>
          <a:p>
            <a:pPr algn="ctr"/>
            <a:r>
              <a:rPr lang="de-DE" sz="1600" dirty="0"/>
              <a:t>Marcus</a:t>
            </a:r>
          </a:p>
        </p:txBody>
      </p:sp>
      <p:sp>
        <p:nvSpPr>
          <p:cNvPr id="17" name="Textfeld 16">
            <a:extLst>
              <a:ext uri="{FF2B5EF4-FFF2-40B4-BE49-F238E27FC236}">
                <a16:creationId xmlns:a16="http://schemas.microsoft.com/office/drawing/2014/main" id="{03B16B2D-A8B9-B9F9-2DCD-F4ADFB4D9605}"/>
              </a:ext>
            </a:extLst>
          </p:cNvPr>
          <p:cNvSpPr txBox="1"/>
          <p:nvPr/>
        </p:nvSpPr>
        <p:spPr>
          <a:xfrm flipH="1">
            <a:off x="5580629" y="6519446"/>
            <a:ext cx="998905" cy="338554"/>
          </a:xfrm>
          <a:prstGeom prst="rect">
            <a:avLst/>
          </a:prstGeom>
          <a:noFill/>
          <a:ln w="28575">
            <a:solidFill>
              <a:schemeClr val="accent6"/>
            </a:solidFill>
          </a:ln>
        </p:spPr>
        <p:txBody>
          <a:bodyPr wrap="square" rtlCol="0">
            <a:spAutoFit/>
          </a:bodyPr>
          <a:lstStyle/>
          <a:p>
            <a:pPr algn="ctr"/>
            <a:r>
              <a:rPr lang="de-DE" sz="1600" dirty="0"/>
              <a:t>Michael</a:t>
            </a:r>
          </a:p>
        </p:txBody>
      </p:sp>
      <p:sp>
        <p:nvSpPr>
          <p:cNvPr id="20" name="Textfeld 19">
            <a:extLst>
              <a:ext uri="{FF2B5EF4-FFF2-40B4-BE49-F238E27FC236}">
                <a16:creationId xmlns:a16="http://schemas.microsoft.com/office/drawing/2014/main" id="{3B908860-9F95-974E-5D87-960DF2F71098}"/>
              </a:ext>
            </a:extLst>
          </p:cNvPr>
          <p:cNvSpPr txBox="1"/>
          <p:nvPr/>
        </p:nvSpPr>
        <p:spPr>
          <a:xfrm flipH="1">
            <a:off x="6659585" y="6519446"/>
            <a:ext cx="993796" cy="338554"/>
          </a:xfrm>
          <a:prstGeom prst="rect">
            <a:avLst/>
          </a:prstGeom>
          <a:noFill/>
          <a:ln w="28575">
            <a:solidFill>
              <a:srgbClr val="7030A0"/>
            </a:solidFill>
          </a:ln>
        </p:spPr>
        <p:txBody>
          <a:bodyPr wrap="square" rtlCol="0">
            <a:spAutoFit/>
          </a:bodyPr>
          <a:lstStyle/>
          <a:p>
            <a:pPr algn="ctr"/>
            <a:r>
              <a:rPr lang="de-DE" sz="1600" dirty="0"/>
              <a:t>Udo</a:t>
            </a:r>
          </a:p>
        </p:txBody>
      </p:sp>
      <p:sp>
        <p:nvSpPr>
          <p:cNvPr id="18" name="Fünfeck 17">
            <a:hlinkClick r:id="rId51" action="ppaction://hlinksldjump"/>
            <a:extLst>
              <a:ext uri="{FF2B5EF4-FFF2-40B4-BE49-F238E27FC236}">
                <a16:creationId xmlns:a16="http://schemas.microsoft.com/office/drawing/2014/main" id="{87374025-8927-D240-754F-5FD979792DFC}"/>
              </a:ext>
            </a:extLst>
          </p:cNvPr>
          <p:cNvSpPr/>
          <p:nvPr/>
        </p:nvSpPr>
        <p:spPr>
          <a:xfrm>
            <a:off x="8313147" y="568416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10</a:t>
            </a:r>
          </a:p>
        </p:txBody>
      </p:sp>
      <p:sp>
        <p:nvSpPr>
          <p:cNvPr id="19" name="Textfeld 18">
            <a:extLst>
              <a:ext uri="{FF2B5EF4-FFF2-40B4-BE49-F238E27FC236}">
                <a16:creationId xmlns:a16="http://schemas.microsoft.com/office/drawing/2014/main" id="{2D13A73A-419E-B4B0-EF97-CE9D206D501C}"/>
              </a:ext>
            </a:extLst>
          </p:cNvPr>
          <p:cNvSpPr txBox="1"/>
          <p:nvPr/>
        </p:nvSpPr>
        <p:spPr>
          <a:xfrm flipH="1">
            <a:off x="2128923" y="6502139"/>
            <a:ext cx="2488708" cy="338554"/>
          </a:xfrm>
          <a:prstGeom prst="rect">
            <a:avLst/>
          </a:prstGeom>
          <a:noFill/>
          <a:ln w="28575">
            <a:noFill/>
          </a:ln>
        </p:spPr>
        <p:txBody>
          <a:bodyPr wrap="square" rtlCol="0">
            <a:spAutoFit/>
          </a:bodyPr>
          <a:lstStyle/>
          <a:p>
            <a:pPr algn="ctr"/>
            <a:r>
              <a:rPr lang="de-DE" sz="1600" dirty="0"/>
              <a:t>Die Frage kommt von</a:t>
            </a:r>
          </a:p>
        </p:txBody>
      </p:sp>
    </p:spTree>
    <p:extLst>
      <p:ext uri="{BB962C8B-B14F-4D97-AF65-F5344CB8AC3E}">
        <p14:creationId xmlns:p14="http://schemas.microsoft.com/office/powerpoint/2010/main" val="4258499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4" y="601278"/>
            <a:ext cx="12192001" cy="258532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der Sternenflotte von »Star Trek« ist es Tradition, dass sich jeder Captain eine eigene Startbefehl-Formulierung überlegt. Ordne die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Signature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Phrase« ihrem Urheber zu:</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91601" y="5801645"/>
            <a:ext cx="11608793"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B-1  C-2   D-3</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16CCAE7B-6B52-4C32-AB60-AF79C1714C0D}"/>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10" name="Fünfeck 9">
            <a:extLst>
              <a:ext uri="{FF2B5EF4-FFF2-40B4-BE49-F238E27FC236}">
                <a16:creationId xmlns:a16="http://schemas.microsoft.com/office/drawing/2014/main" id="{49C7C3A5-2D01-0E26-45A6-E873910F61F6}"/>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5" name="Textfeld 4">
            <a:extLst>
              <a:ext uri="{FF2B5EF4-FFF2-40B4-BE49-F238E27FC236}">
                <a16:creationId xmlns:a16="http://schemas.microsoft.com/office/drawing/2014/main" id="{C6D2A52A-2678-8EF9-459A-0C33C6440C30}"/>
              </a:ext>
            </a:extLst>
          </p:cNvPr>
          <p:cNvSpPr txBox="1"/>
          <p:nvPr/>
        </p:nvSpPr>
        <p:spPr>
          <a:xfrm flipH="1">
            <a:off x="874140" y="3229129"/>
            <a:ext cx="3454019" cy="2292935"/>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James T. Kirk</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Jean-Luc Picard</a:t>
            </a:r>
            <a:endParaRPr lang="de-DE" sz="3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Christopher Pike</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Carol Freeman</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09C93494-E73B-5687-2686-421AB6E1F6C3}"/>
              </a:ext>
            </a:extLst>
          </p:cNvPr>
          <p:cNvSpPr txBox="1"/>
          <p:nvPr/>
        </p:nvSpPr>
        <p:spPr>
          <a:xfrm flipH="1">
            <a:off x="8260078" y="3269769"/>
            <a:ext cx="3850642" cy="2292935"/>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Make</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it so«</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»Hit it«</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It‘s</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Warp Time!«</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»Energy«</a:t>
            </a:r>
          </a:p>
        </p:txBody>
      </p:sp>
      <p:sp>
        <p:nvSpPr>
          <p:cNvPr id="8" name="Rechteck: abgerundete Ecken 7">
            <a:extLst>
              <a:ext uri="{FF2B5EF4-FFF2-40B4-BE49-F238E27FC236}">
                <a16:creationId xmlns:a16="http://schemas.microsoft.com/office/drawing/2014/main" id="{65044A0D-EC73-28C4-B42A-EEA9E868D9B6}"/>
              </a:ext>
            </a:extLst>
          </p:cNvPr>
          <p:cNvSpPr/>
          <p:nvPr/>
        </p:nvSpPr>
        <p:spPr>
          <a:xfrm>
            <a:off x="253146" y="327879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B01C9784-A53C-9358-03AF-FB70E10868B5}"/>
              </a:ext>
            </a:extLst>
          </p:cNvPr>
          <p:cNvSpPr/>
          <p:nvPr/>
        </p:nvSpPr>
        <p:spPr>
          <a:xfrm>
            <a:off x="253146" y="383688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D46A6278-5542-35AE-F2A9-7FE1CB62D017}"/>
              </a:ext>
            </a:extLst>
          </p:cNvPr>
          <p:cNvSpPr/>
          <p:nvPr/>
        </p:nvSpPr>
        <p:spPr>
          <a:xfrm>
            <a:off x="253146" y="439496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6D50E24E-3843-A47A-575F-FAA6AE7E55A7}"/>
              </a:ext>
            </a:extLst>
          </p:cNvPr>
          <p:cNvSpPr/>
          <p:nvPr/>
        </p:nvSpPr>
        <p:spPr>
          <a:xfrm>
            <a:off x="253146" y="495304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B0E00939-EEDF-66D3-220E-849D3EEFBA00}"/>
              </a:ext>
            </a:extLst>
          </p:cNvPr>
          <p:cNvSpPr/>
          <p:nvPr/>
        </p:nvSpPr>
        <p:spPr>
          <a:xfrm>
            <a:off x="7579359" y="329498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1C9329FC-1205-6112-A7BC-8D973BB9F3FF}"/>
              </a:ext>
            </a:extLst>
          </p:cNvPr>
          <p:cNvSpPr/>
          <p:nvPr/>
        </p:nvSpPr>
        <p:spPr>
          <a:xfrm>
            <a:off x="7579359" y="384767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62D2EB12-68C1-4266-A308-7D43EBBA0674}"/>
              </a:ext>
            </a:extLst>
          </p:cNvPr>
          <p:cNvSpPr/>
          <p:nvPr/>
        </p:nvSpPr>
        <p:spPr>
          <a:xfrm>
            <a:off x="7579359" y="4400359"/>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07DDF6FB-FB5B-706A-C349-87865F708E22}"/>
              </a:ext>
            </a:extLst>
          </p:cNvPr>
          <p:cNvSpPr/>
          <p:nvPr/>
        </p:nvSpPr>
        <p:spPr>
          <a:xfrm>
            <a:off x="7579359" y="495304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
        <p:nvSpPr>
          <p:cNvPr id="17" name="Textfeld 16">
            <a:extLst>
              <a:ext uri="{FF2B5EF4-FFF2-40B4-BE49-F238E27FC236}">
                <a16:creationId xmlns:a16="http://schemas.microsoft.com/office/drawing/2014/main" id="{052EDA4A-4BC9-45E2-7883-9649805D984E}"/>
              </a:ext>
            </a:extLst>
          </p:cNvPr>
          <p:cNvSpPr txBox="1"/>
          <p:nvPr/>
        </p:nvSpPr>
        <p:spPr>
          <a:xfrm flipH="1">
            <a:off x="4019384" y="3307442"/>
            <a:ext cx="3681895" cy="2185214"/>
          </a:xfrm>
          <a:prstGeom prst="rect">
            <a:avLst/>
          </a:prstGeom>
          <a:noFill/>
        </p:spPr>
        <p:txBody>
          <a:bodyPr wrap="square" rtlCol="0">
            <a:spAutoFit/>
          </a:bodyPr>
          <a:lstStyle/>
          <a:p>
            <a:pPr>
              <a:spcAft>
                <a:spcPts val="1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The Original Series</a:t>
            </a:r>
          </a:p>
          <a:p>
            <a:pPr>
              <a:spcAft>
                <a:spcPts val="1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The Next Generation</a:t>
            </a:r>
            <a:endParaRPr lang="de-DE" sz="24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Discovery</a:t>
            </a:r>
          </a:p>
          <a:p>
            <a:pPr>
              <a:spcAft>
                <a:spcPts val="1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Lower Decks</a:t>
            </a:r>
            <a:endParaRPr lang="de-DE" sz="1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8" name="Stern: 7 Zacken 17">
            <a:extLst>
              <a:ext uri="{FF2B5EF4-FFF2-40B4-BE49-F238E27FC236}">
                <a16:creationId xmlns:a16="http://schemas.microsoft.com/office/drawing/2014/main" id="{78A28682-70F3-3F86-EB51-30CB59FA4E82}"/>
              </a:ext>
            </a:extLst>
          </p:cNvPr>
          <p:cNvSpPr/>
          <p:nvPr/>
        </p:nvSpPr>
        <p:spPr>
          <a:xfrm>
            <a:off x="176418" y="5731985"/>
            <a:ext cx="1198079" cy="877773"/>
          </a:xfrm>
          <a:prstGeom prst="star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b="1" dirty="0">
                <a:solidFill>
                  <a:sysClr val="windowText" lastClr="000000"/>
                </a:solidFill>
              </a:rPr>
              <a:t>Tipp</a:t>
            </a:r>
          </a:p>
        </p:txBody>
      </p:sp>
    </p:spTree>
    <p:extLst>
      <p:ext uri="{BB962C8B-B14F-4D97-AF65-F5344CB8AC3E}">
        <p14:creationId xmlns:p14="http://schemas.microsoft.com/office/powerpoint/2010/main" val="2956747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52900"/>
            <a:ext cx="12122870" cy="153888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die Zitate ihrem Sprecher zu:</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68860"/>
            <a:ext cx="12192001"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A-3   B-4   C-2   D-1   </a:t>
            </a:r>
          </a:p>
        </p:txBody>
      </p:sp>
      <p:sp>
        <p:nvSpPr>
          <p:cNvPr id="7" name="Interaktive Schaltfläche: Zurückkehren 6">
            <a:hlinkClick r:id="rId2" action="ppaction://hlinksldjump" highlightClick="1"/>
            <a:extLst>
              <a:ext uri="{FF2B5EF4-FFF2-40B4-BE49-F238E27FC236}">
                <a16:creationId xmlns:a16="http://schemas.microsoft.com/office/drawing/2014/main" id="{AC15978B-AD4D-4EA7-B373-D6BCCC68E8E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947F0733-6896-7E6C-5EC6-EB5F65CCE1BF}"/>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89322AF9-2FD8-9A79-7597-D28746A3602E}"/>
              </a:ext>
            </a:extLst>
          </p:cNvPr>
          <p:cNvSpPr txBox="1"/>
          <p:nvPr/>
        </p:nvSpPr>
        <p:spPr>
          <a:xfrm flipH="1">
            <a:off x="6895518" y="2145959"/>
            <a:ext cx="5315006" cy="3277820"/>
          </a:xfrm>
          <a:prstGeom prst="rect">
            <a:avLst/>
          </a:prstGeom>
          <a:noFill/>
        </p:spPr>
        <p:txBody>
          <a:bodyPr wrap="square" rtlCol="0">
            <a:spAutoFit/>
          </a:bodyPr>
          <a:lstStyle/>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Jonathan </a:t>
            </a:r>
            <a:r>
              <a:rPr lang="de-DE" sz="2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Byres</a:t>
            </a: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in</a:t>
            </a:r>
            <a:b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»Stranger Things«, </a:t>
            </a:r>
            <a:r>
              <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Staffel 2, Folge 1</a:t>
            </a:r>
          </a:p>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Jean-Luc Picard in </a:t>
            </a:r>
            <a:b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r>
              <a:rPr lang="de-DE" sz="2400" b="1">
                <a:solidFill>
                  <a:srgbClr val="FFFF00"/>
                </a:solidFill>
                <a:effectLst>
                  <a:outerShdw blurRad="38100" dist="38100" dir="2700000" algn="tl">
                    <a:srgbClr val="000000">
                      <a:alpha val="43137"/>
                    </a:srgbClr>
                  </a:outerShdw>
                </a:effectLst>
                <a:latin typeface="Avenir Next LT Pro Light" panose="020B0304020202020204" pitchFamily="34" charset="0"/>
              </a:rPr>
              <a:t>: TNG«, </a:t>
            </a:r>
            <a:r>
              <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Staffel 1 Episode 17</a:t>
            </a:r>
            <a:endParaRPr lang="de-DE" sz="24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Hal in </a:t>
            </a:r>
            <a:b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»2001 – Odyssee im Weltraum«</a:t>
            </a:r>
          </a:p>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Emmett Brown in </a:t>
            </a:r>
            <a:b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»Zurück in die Zukunft II«</a:t>
            </a:r>
            <a:endParaRPr lang="de-DE" sz="1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E4CCC430-F046-2404-42D2-171993D10E4A}"/>
              </a:ext>
            </a:extLst>
          </p:cNvPr>
          <p:cNvSpPr txBox="1"/>
          <p:nvPr/>
        </p:nvSpPr>
        <p:spPr>
          <a:xfrm flipH="1">
            <a:off x="847669" y="2141055"/>
            <a:ext cx="5106090" cy="3277820"/>
          </a:xfrm>
          <a:prstGeom prst="rect">
            <a:avLst/>
          </a:prstGeom>
          <a:noFill/>
        </p:spPr>
        <p:txBody>
          <a:bodyPr wrap="square" rtlCol="0">
            <a:spAutoFit/>
          </a:bodyPr>
          <a:lstStyle/>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 tut mir leid, Dave. Ich fürchte, das kann ich nicht.«</a:t>
            </a:r>
          </a:p>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»Marty! Was im Namen von Sir Isaac Newton ist hier passiert?«</a:t>
            </a:r>
          </a:p>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»Dinge sind nur unmöglich, bis </a:t>
            </a:r>
            <a:b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sie es nicht sind!«</a:t>
            </a:r>
          </a:p>
          <a:p>
            <a:pPr>
              <a:spcAft>
                <a:spcPts val="6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Kein Normaler hat jemals etwas Sinnvolles auf dieser Welt erreicht.«</a:t>
            </a:r>
          </a:p>
        </p:txBody>
      </p:sp>
      <p:sp>
        <p:nvSpPr>
          <p:cNvPr id="9" name="Rechteck: abgerundete Ecken 8">
            <a:extLst>
              <a:ext uri="{FF2B5EF4-FFF2-40B4-BE49-F238E27FC236}">
                <a16:creationId xmlns:a16="http://schemas.microsoft.com/office/drawing/2014/main" id="{585716E2-748F-91DF-74BF-9C419278B75A}"/>
              </a:ext>
            </a:extLst>
          </p:cNvPr>
          <p:cNvSpPr/>
          <p:nvPr/>
        </p:nvSpPr>
        <p:spPr>
          <a:xfrm>
            <a:off x="253146" y="230343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83126055-8E10-3A5E-C14E-7A587DF54C4E}"/>
              </a:ext>
            </a:extLst>
          </p:cNvPr>
          <p:cNvSpPr/>
          <p:nvPr/>
        </p:nvSpPr>
        <p:spPr>
          <a:xfrm>
            <a:off x="253146" y="310536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EFDE3333-BC82-6AA6-F4F3-461574EDCFAC}"/>
              </a:ext>
            </a:extLst>
          </p:cNvPr>
          <p:cNvSpPr/>
          <p:nvPr/>
        </p:nvSpPr>
        <p:spPr>
          <a:xfrm>
            <a:off x="253146" y="390728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26BA7CD5-F4EA-CA12-B4B7-3CC121E29FE6}"/>
              </a:ext>
            </a:extLst>
          </p:cNvPr>
          <p:cNvSpPr/>
          <p:nvPr/>
        </p:nvSpPr>
        <p:spPr>
          <a:xfrm>
            <a:off x="253146" y="470920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AA5D3639-1953-388D-0F22-1B69051C343E}"/>
              </a:ext>
            </a:extLst>
          </p:cNvPr>
          <p:cNvSpPr/>
          <p:nvPr/>
        </p:nvSpPr>
        <p:spPr>
          <a:xfrm>
            <a:off x="6177279" y="2303439"/>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34769E89-96A1-8857-B7DA-F0684BF21597}"/>
              </a:ext>
            </a:extLst>
          </p:cNvPr>
          <p:cNvSpPr/>
          <p:nvPr/>
        </p:nvSpPr>
        <p:spPr>
          <a:xfrm>
            <a:off x="6177279" y="310536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516D3EC9-FA65-A1FD-B338-C1A3F97571E5}"/>
              </a:ext>
            </a:extLst>
          </p:cNvPr>
          <p:cNvSpPr/>
          <p:nvPr/>
        </p:nvSpPr>
        <p:spPr>
          <a:xfrm>
            <a:off x="6177279" y="390728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DC9ECABB-C5F2-BB5A-C466-95154128F570}"/>
              </a:ext>
            </a:extLst>
          </p:cNvPr>
          <p:cNvSpPr/>
          <p:nvPr/>
        </p:nvSpPr>
        <p:spPr>
          <a:xfrm>
            <a:off x="6177279" y="470920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7799604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44088"/>
            <a:ext cx="12192000" cy="258532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In welchem (verfilmten) Roman wird ein berühmtes Zitat wie folgt verdreht: </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großer Schritt für die Menschheit, aber ein kleiner Schritt für einen Menschen«</a:t>
            </a:r>
            <a:endParaRPr kumimoji="0" lang="de-DE"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184125"/>
            <a:ext cx="12191999"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Andy Weir, »Der Marsianer«</a:t>
            </a:r>
            <a:endParaRPr lang="de-DE"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D49E67F-0374-442B-82C7-069D9B326E3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5DC93E20-13C7-7521-8A36-9625330A89DB}"/>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91A9A2B3-51F6-53D5-050D-8F885D81EB2F}"/>
              </a:ext>
            </a:extLst>
          </p:cNvPr>
          <p:cNvSpPr txBox="1"/>
          <p:nvPr/>
        </p:nvSpPr>
        <p:spPr>
          <a:xfrm flipH="1">
            <a:off x="847670" y="3423949"/>
            <a:ext cx="5109207"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H.G. Wells,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»Krieg der Welten«</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Michael Crichton, »Andromeda«</a:t>
            </a:r>
          </a:p>
        </p:txBody>
      </p:sp>
      <p:sp>
        <p:nvSpPr>
          <p:cNvPr id="8" name="Rechteck: abgerundete Ecken 7">
            <a:extLst>
              <a:ext uri="{FF2B5EF4-FFF2-40B4-BE49-F238E27FC236}">
                <a16:creationId xmlns:a16="http://schemas.microsoft.com/office/drawing/2014/main" id="{ED7A3C20-4EC8-987D-4C36-8E36134BE1BA}"/>
              </a:ext>
            </a:extLst>
          </p:cNvPr>
          <p:cNvSpPr/>
          <p:nvPr/>
        </p:nvSpPr>
        <p:spPr>
          <a:xfrm>
            <a:off x="220190" y="36317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E004A808-F444-C076-4FF3-10E224C8983B}"/>
              </a:ext>
            </a:extLst>
          </p:cNvPr>
          <p:cNvSpPr txBox="1"/>
          <p:nvPr/>
        </p:nvSpPr>
        <p:spPr>
          <a:xfrm flipH="1">
            <a:off x="5852160" y="3423949"/>
            <a:ext cx="6339840" cy="1646605"/>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Richard Matheson, »Die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unglaub-liche</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Geschichte des Mr. C«</a:t>
            </a:r>
          </a:p>
          <a:p>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Andy Weir, »Der Marsianer« </a:t>
            </a:r>
          </a:p>
        </p:txBody>
      </p:sp>
      <p:sp>
        <p:nvSpPr>
          <p:cNvPr id="10" name="Rechteck: abgerundete Ecken 9">
            <a:extLst>
              <a:ext uri="{FF2B5EF4-FFF2-40B4-BE49-F238E27FC236}">
                <a16:creationId xmlns:a16="http://schemas.microsoft.com/office/drawing/2014/main" id="{4696C682-8EE6-20C5-3C74-AE542D3FD77B}"/>
              </a:ext>
            </a:extLst>
          </p:cNvPr>
          <p:cNvSpPr/>
          <p:nvPr/>
        </p:nvSpPr>
        <p:spPr>
          <a:xfrm>
            <a:off x="210954" y="47124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4A73841-2913-60BD-CD74-FC599C7A1CD7}"/>
              </a:ext>
            </a:extLst>
          </p:cNvPr>
          <p:cNvSpPr/>
          <p:nvPr/>
        </p:nvSpPr>
        <p:spPr>
          <a:xfrm>
            <a:off x="5265998" y="36317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26A0F113-23F3-D3D2-0918-2C6CD2EA5686}"/>
              </a:ext>
            </a:extLst>
          </p:cNvPr>
          <p:cNvSpPr/>
          <p:nvPr/>
        </p:nvSpPr>
        <p:spPr>
          <a:xfrm>
            <a:off x="5256762" y="44787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7756524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7" name="Interaktive Schaltfläche: Zurückkehren 6">
            <a:hlinkClick r:id="rId2" action="ppaction://hlinksldjump" highlightClick="1"/>
            <a:extLst>
              <a:ext uri="{FF2B5EF4-FFF2-40B4-BE49-F238E27FC236}">
                <a16:creationId xmlns:a16="http://schemas.microsoft.com/office/drawing/2014/main" id="{8D49E67F-0374-442B-82C7-069D9B326E3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9808048-FC5B-39E5-816A-19E9ADA7C134}"/>
              </a:ext>
            </a:extLst>
          </p:cNvPr>
          <p:cNvSpPr txBox="1"/>
          <p:nvPr/>
        </p:nvSpPr>
        <p:spPr>
          <a:xfrm flipH="1">
            <a:off x="0" y="734662"/>
            <a:ext cx="12192000" cy="2339102"/>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sagte in welcher Filmreihe: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»Bis zur Unendlichkeit und noch viel weiter!«?</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0D049F61-09C8-5B9B-404F-B015976A5216}"/>
              </a:ext>
            </a:extLst>
          </p:cNvPr>
          <p:cNvSpPr txBox="1"/>
          <p:nvPr/>
        </p:nvSpPr>
        <p:spPr>
          <a:xfrm flipH="1">
            <a:off x="1" y="5180811"/>
            <a:ext cx="12191999"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Buzz </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Lightyear</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in »Toy Story«</a:t>
            </a:r>
          </a:p>
        </p:txBody>
      </p:sp>
      <p:sp>
        <p:nvSpPr>
          <p:cNvPr id="3" name="Fünfeck 2">
            <a:extLst>
              <a:ext uri="{FF2B5EF4-FFF2-40B4-BE49-F238E27FC236}">
                <a16:creationId xmlns:a16="http://schemas.microsoft.com/office/drawing/2014/main" id="{8881D8D9-7876-C425-8291-B438F52A3B4D}"/>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4" name="Textfeld 3">
            <a:extLst>
              <a:ext uri="{FF2B5EF4-FFF2-40B4-BE49-F238E27FC236}">
                <a16:creationId xmlns:a16="http://schemas.microsoft.com/office/drawing/2014/main" id="{F7FB09BF-A389-D988-0101-9071AAB9014F}"/>
              </a:ext>
            </a:extLst>
          </p:cNvPr>
          <p:cNvSpPr txBox="1"/>
          <p:nvPr/>
        </p:nvSpPr>
        <p:spPr>
          <a:xfrm flipH="1">
            <a:off x="847670" y="3087102"/>
            <a:ext cx="5109207"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Buzz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Lightyear</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in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»Toy Story«</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Captain Picard in</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p>
        </p:txBody>
      </p:sp>
      <p:sp>
        <p:nvSpPr>
          <p:cNvPr id="8" name="Rechteck: abgerundete Ecken 7">
            <a:extLst>
              <a:ext uri="{FF2B5EF4-FFF2-40B4-BE49-F238E27FC236}">
                <a16:creationId xmlns:a16="http://schemas.microsoft.com/office/drawing/2014/main" id="{38D5766A-AFB6-39B6-3B48-45955D52925D}"/>
              </a:ext>
            </a:extLst>
          </p:cNvPr>
          <p:cNvSpPr/>
          <p:nvPr/>
        </p:nvSpPr>
        <p:spPr>
          <a:xfrm>
            <a:off x="220190"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E31B655-DF2F-7C1D-97D1-373E947D8012}"/>
              </a:ext>
            </a:extLst>
          </p:cNvPr>
          <p:cNvSpPr txBox="1"/>
          <p:nvPr/>
        </p:nvSpPr>
        <p:spPr>
          <a:xfrm flipH="1">
            <a:off x="7101840" y="3087102"/>
            <a:ext cx="4913742"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Commander Adama in »Battlestar Galactica«</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Samuel Beckett in »Quantum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Leap</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10" name="Rechteck: abgerundete Ecken 9">
            <a:extLst>
              <a:ext uri="{FF2B5EF4-FFF2-40B4-BE49-F238E27FC236}">
                <a16:creationId xmlns:a16="http://schemas.microsoft.com/office/drawing/2014/main" id="{6911EEFA-BEA4-E1E7-9BB7-A751FFFE80A1}"/>
              </a:ext>
            </a:extLst>
          </p:cNvPr>
          <p:cNvSpPr/>
          <p:nvPr/>
        </p:nvSpPr>
        <p:spPr>
          <a:xfrm>
            <a:off x="210954"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A729370-4DB8-7246-DB16-57CA0043A926}"/>
              </a:ext>
            </a:extLst>
          </p:cNvPr>
          <p:cNvSpPr/>
          <p:nvPr/>
        </p:nvSpPr>
        <p:spPr>
          <a:xfrm>
            <a:off x="6515678"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787E1B1-2C49-6371-D500-551851199A94}"/>
              </a:ext>
            </a:extLst>
          </p:cNvPr>
          <p:cNvSpPr/>
          <p:nvPr/>
        </p:nvSpPr>
        <p:spPr>
          <a:xfrm>
            <a:off x="6506442"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1737027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6A7A-4C18-DA8B-E166-0F0C6B65160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E5CB06E-1540-767B-9992-2F402496A47A}"/>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7" name="Interaktive Schaltfläche: Zurückkehren 6">
            <a:hlinkClick r:id="rId2" action="ppaction://hlinksldjump" highlightClick="1"/>
            <a:extLst>
              <a:ext uri="{FF2B5EF4-FFF2-40B4-BE49-F238E27FC236}">
                <a16:creationId xmlns:a16="http://schemas.microsoft.com/office/drawing/2014/main" id="{BAC28765-0174-CC56-B3F4-038E9B63E71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0B64F86-6A4B-58FD-789E-84B3D953FD8E}"/>
              </a:ext>
            </a:extLst>
          </p:cNvPr>
          <p:cNvSpPr txBox="1"/>
          <p:nvPr/>
        </p:nvSpPr>
        <p:spPr>
          <a:xfrm flipH="1">
            <a:off x="0" y="734662"/>
            <a:ext cx="12192000"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Nach welchem Vorbild aus einem SF-Roman wurde eines der ersten Übersetzungshilfen benannt?</a:t>
            </a:r>
            <a:endPar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93EFCB37-000E-3CB2-6562-F00BD0E93388}"/>
              </a:ext>
            </a:extLst>
          </p:cNvPr>
          <p:cNvSpPr txBox="1"/>
          <p:nvPr/>
        </p:nvSpPr>
        <p:spPr>
          <a:xfrm flipH="1">
            <a:off x="1" y="5434811"/>
            <a:ext cx="12191999" cy="138499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ab 12/1997 als AltaVista Translation Service babelfish.altavista.com  </a:t>
            </a:r>
          </a:p>
        </p:txBody>
      </p:sp>
      <p:sp>
        <p:nvSpPr>
          <p:cNvPr id="4" name="Textfeld 3">
            <a:extLst>
              <a:ext uri="{FF2B5EF4-FFF2-40B4-BE49-F238E27FC236}">
                <a16:creationId xmlns:a16="http://schemas.microsoft.com/office/drawing/2014/main" id="{8025959E-2140-BB7E-05CE-EF896D46B59A}"/>
              </a:ext>
            </a:extLst>
          </p:cNvPr>
          <p:cNvSpPr txBox="1"/>
          <p:nvPr/>
        </p:nvSpPr>
        <p:spPr>
          <a:xfrm flipH="1">
            <a:off x="847669" y="3087102"/>
            <a:ext cx="5471850"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Babel Fish aus »Per Anhalter durch die Galaxis«</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Universalübersetzer aus</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p>
        </p:txBody>
      </p:sp>
      <p:sp>
        <p:nvSpPr>
          <p:cNvPr id="8" name="Rechteck: abgerundete Ecken 7">
            <a:extLst>
              <a:ext uri="{FF2B5EF4-FFF2-40B4-BE49-F238E27FC236}">
                <a16:creationId xmlns:a16="http://schemas.microsoft.com/office/drawing/2014/main" id="{0BCC521F-08B5-88D3-41BD-B59ACB763AAB}"/>
              </a:ext>
            </a:extLst>
          </p:cNvPr>
          <p:cNvSpPr/>
          <p:nvPr/>
        </p:nvSpPr>
        <p:spPr>
          <a:xfrm>
            <a:off x="220190"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436E33F0-7F59-2858-0A83-2E6B867B7D8E}"/>
              </a:ext>
            </a:extLst>
          </p:cNvPr>
          <p:cNvSpPr txBox="1"/>
          <p:nvPr/>
        </p:nvSpPr>
        <p:spPr>
          <a:xfrm flipH="1">
            <a:off x="7101840" y="3087102"/>
            <a:ext cx="4913742"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Galactic Basic Translator aus »Star Wars«</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Interlingua Galactica</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»Buck Rogers«</a:t>
            </a:r>
          </a:p>
        </p:txBody>
      </p:sp>
      <p:sp>
        <p:nvSpPr>
          <p:cNvPr id="10" name="Rechteck: abgerundete Ecken 9">
            <a:extLst>
              <a:ext uri="{FF2B5EF4-FFF2-40B4-BE49-F238E27FC236}">
                <a16:creationId xmlns:a16="http://schemas.microsoft.com/office/drawing/2014/main" id="{44297D0D-DB6B-37A0-8B3C-319CDBDE3CF0}"/>
              </a:ext>
            </a:extLst>
          </p:cNvPr>
          <p:cNvSpPr/>
          <p:nvPr/>
        </p:nvSpPr>
        <p:spPr>
          <a:xfrm>
            <a:off x="210954"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83CB413-2006-2BBB-16E9-28EF33D61FA2}"/>
              </a:ext>
            </a:extLst>
          </p:cNvPr>
          <p:cNvSpPr/>
          <p:nvPr/>
        </p:nvSpPr>
        <p:spPr>
          <a:xfrm>
            <a:off x="6515678"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78C3C21A-5D32-AB4B-625C-54DF488F9863}"/>
              </a:ext>
            </a:extLst>
          </p:cNvPr>
          <p:cNvSpPr/>
          <p:nvPr/>
        </p:nvSpPr>
        <p:spPr>
          <a:xfrm>
            <a:off x="6506442"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Fünfeck 12">
            <a:extLst>
              <a:ext uri="{FF2B5EF4-FFF2-40B4-BE49-F238E27FC236}">
                <a16:creationId xmlns:a16="http://schemas.microsoft.com/office/drawing/2014/main" id="{35EB30F6-B7FB-7B35-151B-B06B61FBF514}"/>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Tree>
    <p:extLst>
      <p:ext uri="{BB962C8B-B14F-4D97-AF65-F5344CB8AC3E}">
        <p14:creationId xmlns:p14="http://schemas.microsoft.com/office/powerpoint/2010/main" val="785676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7" name="Interaktive Schaltfläche: Zurückkehren 6">
            <a:hlinkClick r:id="rId2" action="ppaction://hlinksldjump" highlightClick="1"/>
            <a:extLst>
              <a:ext uri="{FF2B5EF4-FFF2-40B4-BE49-F238E27FC236}">
                <a16:creationId xmlns:a16="http://schemas.microsoft.com/office/drawing/2014/main" id="{897C15D6-84F8-4E73-83BD-1CC3C440AA0E}"/>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42585A4-131F-188D-5D45-3263664DC646}"/>
              </a:ext>
            </a:extLst>
          </p:cNvPr>
          <p:cNvSpPr txBox="1"/>
          <p:nvPr/>
        </p:nvSpPr>
        <p:spPr>
          <a:xfrm flipH="1">
            <a:off x="-2" y="677930"/>
            <a:ext cx="12192001" cy="258532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Welchem Glücksfall lange zuvor war es zu verdanken,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dass im 21. Jahrhundert die originale Langfassung von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Fritz Langs »Metropolis« rekonstruiert werden konnte?</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8CD514D9-E97D-3145-74BA-E864A4F499B7}"/>
              </a:ext>
            </a:extLst>
          </p:cNvPr>
          <p:cNvSpPr txBox="1"/>
          <p:nvPr/>
        </p:nvSpPr>
        <p:spPr>
          <a:xfrm flipH="1">
            <a:off x="589279" y="4867575"/>
            <a:ext cx="11602719" cy="1846659"/>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Der argentinische Verleiher Adolfo Wilson hatte den Film 1927 schnell gekauft, noch bevor die </a:t>
            </a:r>
            <a:r>
              <a:rPr lang="de-DE" sz="2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ge</a:t>
            </a: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-kürzte Fassung für den amerikanischen Markt hergestellt war. Dann kam er ins Lager des Museo del </a:t>
            </a:r>
            <a:r>
              <a:rPr lang="de-DE" sz="2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Cine</a:t>
            </a: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in Buenos Aires. Dort entdeckte man 2008 die Filmdose mit der ungeschnittenen Langversion.</a:t>
            </a:r>
            <a:endParaRPr lang="de-DE"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Fünfeck 3">
            <a:extLst>
              <a:ext uri="{FF2B5EF4-FFF2-40B4-BE49-F238E27FC236}">
                <a16:creationId xmlns:a16="http://schemas.microsoft.com/office/drawing/2014/main" id="{201307F0-3080-FC7A-0C82-7F7723627AED}"/>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3" name="Textfeld 2">
            <a:extLst>
              <a:ext uri="{FF2B5EF4-FFF2-40B4-BE49-F238E27FC236}">
                <a16:creationId xmlns:a16="http://schemas.microsoft.com/office/drawing/2014/main" id="{11445FC1-B102-FE3C-1086-70998E6C5BD2}"/>
              </a:ext>
            </a:extLst>
          </p:cNvPr>
          <p:cNvSpPr txBox="1"/>
          <p:nvPr/>
        </p:nvSpPr>
        <p:spPr>
          <a:xfrm flipH="1">
            <a:off x="705428" y="3290302"/>
            <a:ext cx="5664892" cy="1862048"/>
          </a:xfrm>
          <a:prstGeom prst="rect">
            <a:avLst/>
          </a:prstGeom>
          <a:noFill/>
        </p:spPr>
        <p:txBody>
          <a:bodyPr wrap="square" rtlCol="0">
            <a:spAutoFit/>
          </a:bodyPr>
          <a:lstStyle/>
          <a:p>
            <a:pPr>
              <a:spcAft>
                <a:spcPts val="6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Amerikaner hatte 1945 als Filmexperte der Monuments Men den Film erkannt </a:t>
            </a:r>
          </a:p>
          <a:p>
            <a:pPr>
              <a:spcAft>
                <a:spcPts val="6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Schweizer hatte 1929 in einem alpinen Schutzbunker das Archiv seines Kinos angelegt</a:t>
            </a:r>
          </a:p>
        </p:txBody>
      </p:sp>
      <p:sp>
        <p:nvSpPr>
          <p:cNvPr id="8" name="Rechteck: abgerundete Ecken 7">
            <a:extLst>
              <a:ext uri="{FF2B5EF4-FFF2-40B4-BE49-F238E27FC236}">
                <a16:creationId xmlns:a16="http://schemas.microsoft.com/office/drawing/2014/main" id="{20DFD981-A371-D7A2-9BFD-6FE3AAC6C7C9}"/>
              </a:ext>
            </a:extLst>
          </p:cNvPr>
          <p:cNvSpPr/>
          <p:nvPr/>
        </p:nvSpPr>
        <p:spPr>
          <a:xfrm>
            <a:off x="77950" y="33676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78B16A7-8D67-B9EC-D8EA-539B36F12581}"/>
              </a:ext>
            </a:extLst>
          </p:cNvPr>
          <p:cNvSpPr txBox="1"/>
          <p:nvPr/>
        </p:nvSpPr>
        <p:spPr>
          <a:xfrm flipH="1">
            <a:off x="7101840" y="3290302"/>
            <a:ext cx="5148000" cy="1862048"/>
          </a:xfrm>
          <a:prstGeom prst="rect">
            <a:avLst/>
          </a:prstGeom>
          <a:noFill/>
        </p:spPr>
        <p:txBody>
          <a:bodyPr wrap="square" rtlCol="0">
            <a:spAutoFit/>
          </a:bodyPr>
          <a:lstStyle/>
          <a:p>
            <a:pPr>
              <a:spcAft>
                <a:spcPts val="6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Italiener hatte 1940 dem Duce eine Privatkopie von Goebbels besorgt</a:t>
            </a:r>
          </a:p>
          <a:p>
            <a:pPr>
              <a:spcAft>
                <a:spcPts val="6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Argentinier hatte 1927 den Film vor dem Schnitt für den US-Markt gekauft</a:t>
            </a:r>
          </a:p>
        </p:txBody>
      </p:sp>
      <p:sp>
        <p:nvSpPr>
          <p:cNvPr id="10" name="Rechteck: abgerundete Ecken 9">
            <a:extLst>
              <a:ext uri="{FF2B5EF4-FFF2-40B4-BE49-F238E27FC236}">
                <a16:creationId xmlns:a16="http://schemas.microsoft.com/office/drawing/2014/main" id="{40F27FA1-A577-B1D0-78D9-AE39E173CF44}"/>
              </a:ext>
            </a:extLst>
          </p:cNvPr>
          <p:cNvSpPr/>
          <p:nvPr/>
        </p:nvSpPr>
        <p:spPr>
          <a:xfrm>
            <a:off x="68714" y="41437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17DAD189-A3D7-A829-698A-9EF4E71FF33E}"/>
              </a:ext>
            </a:extLst>
          </p:cNvPr>
          <p:cNvSpPr/>
          <p:nvPr/>
        </p:nvSpPr>
        <p:spPr>
          <a:xfrm>
            <a:off x="6535998" y="34082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97AF3E35-D8BE-72E3-4BA5-B25983A45D33}"/>
              </a:ext>
            </a:extLst>
          </p:cNvPr>
          <p:cNvSpPr/>
          <p:nvPr/>
        </p:nvSpPr>
        <p:spPr>
          <a:xfrm>
            <a:off x="6526762"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4" name="Textfeld 13">
            <a:extLst>
              <a:ext uri="{FF2B5EF4-FFF2-40B4-BE49-F238E27FC236}">
                <a16:creationId xmlns:a16="http://schemas.microsoft.com/office/drawing/2014/main" id="{F26A5F4F-71C1-D198-24B2-F4779690DCC1}"/>
              </a:ext>
            </a:extLst>
          </p:cNvPr>
          <p:cNvSpPr txBox="1"/>
          <p:nvPr/>
        </p:nvSpPr>
        <p:spPr>
          <a:xfrm flipH="1">
            <a:off x="-2" y="5795349"/>
            <a:ext cx="644713" cy="769441"/>
          </a:xfrm>
          <a:prstGeom prst="rect">
            <a:avLst/>
          </a:prstGeom>
          <a:noFill/>
        </p:spPr>
        <p:txBody>
          <a:bodyPr wrap="square" rtlCol="0">
            <a:spAutoFit/>
          </a:bodyPr>
          <a:lstStyle/>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p>
        </p:txBody>
      </p:sp>
    </p:spTree>
    <p:extLst>
      <p:ext uri="{BB962C8B-B14F-4D97-AF65-F5344CB8AC3E}">
        <p14:creationId xmlns:p14="http://schemas.microsoft.com/office/powerpoint/2010/main" val="640529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7" name="Interaktive Schaltfläche: Zurückkehren 6">
            <a:hlinkClick r:id="rId2" action="ppaction://hlinksldjump" highlightClick="1"/>
            <a:extLst>
              <a:ext uri="{FF2B5EF4-FFF2-40B4-BE49-F238E27FC236}">
                <a16:creationId xmlns:a16="http://schemas.microsoft.com/office/drawing/2014/main" id="{ABB358F3-74DB-4DC0-B5DB-6A2D2E16676C}"/>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E0B1606-7198-13C1-E083-3E5045267BDE}"/>
              </a:ext>
            </a:extLst>
          </p:cNvPr>
          <p:cNvSpPr txBox="1"/>
          <p:nvPr/>
        </p:nvSpPr>
        <p:spPr>
          <a:xfrm flipH="1">
            <a:off x="-2" y="883227"/>
            <a:ext cx="12192000" cy="258532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Welches Produktionsbudget hatte die Verfilmung der »Unendlichen Geschichte« (1984)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und das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Wievielfache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spielte sie weltweit ein?</a:t>
            </a:r>
            <a:endPar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6CE47D40-FD45-9ECE-8524-7A396BFE1DF3}"/>
              </a:ext>
            </a:extLst>
          </p:cNvPr>
          <p:cNvSpPr txBox="1"/>
          <p:nvPr/>
        </p:nvSpPr>
        <p:spPr>
          <a:xfrm flipH="1">
            <a:off x="0" y="4826675"/>
            <a:ext cx="12192001" cy="203132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Produktionsbudget ca. 25 Mio. Dollar; </a:t>
            </a:r>
            <a:b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weltweites Einspielergebnis etwa das Vierfache.</a:t>
            </a:r>
            <a:endParaRPr lang="de-DE" sz="36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Fünfeck 3">
            <a:extLst>
              <a:ext uri="{FF2B5EF4-FFF2-40B4-BE49-F238E27FC236}">
                <a16:creationId xmlns:a16="http://schemas.microsoft.com/office/drawing/2014/main" id="{1971BF5C-3E25-3BEF-6EC3-FCD1C7C4F83D}"/>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3" name="Textfeld 2">
            <a:extLst>
              <a:ext uri="{FF2B5EF4-FFF2-40B4-BE49-F238E27FC236}">
                <a16:creationId xmlns:a16="http://schemas.microsoft.com/office/drawing/2014/main" id="{7F08C934-3B1E-B45D-4FAC-3E1D5B1FA274}"/>
              </a:ext>
            </a:extLst>
          </p:cNvPr>
          <p:cNvSpPr txBox="1"/>
          <p:nvPr/>
        </p:nvSpPr>
        <p:spPr>
          <a:xfrm flipH="1">
            <a:off x="847670" y="3495069"/>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Mio</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Zehnfache</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33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Mio</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Fünffache</a:t>
            </a:r>
          </a:p>
        </p:txBody>
      </p:sp>
      <p:sp>
        <p:nvSpPr>
          <p:cNvPr id="8" name="Rechteck: abgerundete Ecken 7">
            <a:extLst>
              <a:ext uri="{FF2B5EF4-FFF2-40B4-BE49-F238E27FC236}">
                <a16:creationId xmlns:a16="http://schemas.microsoft.com/office/drawing/2014/main" id="{B3F7E67C-F777-4FEA-6B47-8EC785FD137B}"/>
              </a:ext>
            </a:extLst>
          </p:cNvPr>
          <p:cNvSpPr/>
          <p:nvPr/>
        </p:nvSpPr>
        <p:spPr>
          <a:xfrm>
            <a:off x="220190" y="35406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EBFEF922-C76A-8F8F-A1CB-AA8F669B8689}"/>
              </a:ext>
            </a:extLst>
          </p:cNvPr>
          <p:cNvSpPr txBox="1"/>
          <p:nvPr/>
        </p:nvSpPr>
        <p:spPr>
          <a:xfrm flipH="1">
            <a:off x="6187440" y="3534236"/>
            <a:ext cx="606552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25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Mio</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Vierfache</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42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Mio</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Achteinhalbfache </a:t>
            </a:r>
          </a:p>
        </p:txBody>
      </p:sp>
      <p:sp>
        <p:nvSpPr>
          <p:cNvPr id="10" name="Rechteck: abgerundete Ecken 9">
            <a:extLst>
              <a:ext uri="{FF2B5EF4-FFF2-40B4-BE49-F238E27FC236}">
                <a16:creationId xmlns:a16="http://schemas.microsoft.com/office/drawing/2014/main" id="{BC8543DD-D8DC-8D1E-28EB-865A07300B43}"/>
              </a:ext>
            </a:extLst>
          </p:cNvPr>
          <p:cNvSpPr/>
          <p:nvPr/>
        </p:nvSpPr>
        <p:spPr>
          <a:xfrm>
            <a:off x="210954" y="41945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959582D5-0AA6-EADE-4416-60E0761EB139}"/>
              </a:ext>
            </a:extLst>
          </p:cNvPr>
          <p:cNvSpPr/>
          <p:nvPr/>
        </p:nvSpPr>
        <p:spPr>
          <a:xfrm>
            <a:off x="5601278" y="35708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51B715FA-A2ED-446F-7146-3E96BB41F082}"/>
              </a:ext>
            </a:extLst>
          </p:cNvPr>
          <p:cNvSpPr/>
          <p:nvPr/>
        </p:nvSpPr>
        <p:spPr>
          <a:xfrm>
            <a:off x="5592042" y="41945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489255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7" name="Interaktive Schaltfläche: Zurückkehren 6">
            <a:hlinkClick r:id="rId2" action="ppaction://hlinksldjump" highlightClick="1"/>
            <a:extLst>
              <a:ext uri="{FF2B5EF4-FFF2-40B4-BE49-F238E27FC236}">
                <a16:creationId xmlns:a16="http://schemas.microsoft.com/office/drawing/2014/main" id="{E712CC6E-AC98-4971-939A-D810068ADC7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E28B010-932C-2476-634A-1C7143D8A746}"/>
              </a:ext>
            </a:extLst>
          </p:cNvPr>
          <p:cNvSpPr txBox="1"/>
          <p:nvPr/>
        </p:nvSpPr>
        <p:spPr>
          <a:xfrm flipH="1">
            <a:off x="-2" y="883227"/>
            <a:ext cx="12192001"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Himmelskörper gehört nicht ins Universum von »Captain Future«?</a:t>
            </a:r>
          </a:p>
        </p:txBody>
      </p:sp>
      <p:sp>
        <p:nvSpPr>
          <p:cNvPr id="6" name="Textfeld 5">
            <a:extLst>
              <a:ext uri="{FF2B5EF4-FFF2-40B4-BE49-F238E27FC236}">
                <a16:creationId xmlns:a16="http://schemas.microsoft.com/office/drawing/2014/main" id="{8403B157-62BA-FABC-4DA2-4F0364CDDA47}"/>
              </a:ext>
            </a:extLst>
          </p:cNvPr>
          <p:cNvSpPr txBox="1"/>
          <p:nvPr/>
        </p:nvSpPr>
        <p:spPr>
          <a:xfrm flipH="1">
            <a:off x="0" y="5192576"/>
            <a:ext cx="12191998" cy="147732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r>
              <a:rPr lang="de-DE" sz="36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Tammat</a:t>
            </a: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gehört ins Universum von »Perry Rhodan«</a:t>
            </a:r>
          </a:p>
        </p:txBody>
      </p:sp>
      <p:sp>
        <p:nvSpPr>
          <p:cNvPr id="3" name="Fünfeck 2">
            <a:extLst>
              <a:ext uri="{FF2B5EF4-FFF2-40B4-BE49-F238E27FC236}">
                <a16:creationId xmlns:a16="http://schemas.microsoft.com/office/drawing/2014/main" id="{DBF63CA7-B74B-9C5B-11C2-A5E444CF092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4" name="Textfeld 3">
            <a:extLst>
              <a:ext uri="{FF2B5EF4-FFF2-40B4-BE49-F238E27FC236}">
                <a16:creationId xmlns:a16="http://schemas.microsoft.com/office/drawing/2014/main" id="{18EDC40A-2B5B-5004-8434-010B49DABAF2}"/>
              </a:ext>
            </a:extLst>
          </p:cNvPr>
          <p:cNvSpPr txBox="1"/>
          <p:nvPr/>
        </p:nvSpPr>
        <p:spPr>
          <a:xfrm flipH="1">
            <a:off x="939413" y="3298023"/>
            <a:ext cx="5109207" cy="1523494"/>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Magischer Mond</a:t>
            </a:r>
          </a:p>
          <a:p>
            <a:pPr>
              <a:spcAft>
                <a:spcPts val="600"/>
              </a:spcAft>
            </a:pPr>
            <a:r>
              <a:rPr lang="de-DE" sz="4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Tammat</a:t>
            </a:r>
            <a:endPar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Rechteck: abgerundete Ecken 7">
            <a:extLst>
              <a:ext uri="{FF2B5EF4-FFF2-40B4-BE49-F238E27FC236}">
                <a16:creationId xmlns:a16="http://schemas.microsoft.com/office/drawing/2014/main" id="{763556FB-3094-F14F-F031-762841ED8308}"/>
              </a:ext>
            </a:extLst>
          </p:cNvPr>
          <p:cNvSpPr/>
          <p:nvPr/>
        </p:nvSpPr>
        <p:spPr>
          <a:xfrm>
            <a:off x="220190" y="34288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A843DFFF-6823-35A9-2EAF-3232239E0153}"/>
              </a:ext>
            </a:extLst>
          </p:cNvPr>
          <p:cNvSpPr/>
          <p:nvPr/>
        </p:nvSpPr>
        <p:spPr>
          <a:xfrm>
            <a:off x="210954"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20436EAD-F646-52B4-6749-BCAB79781AFD}"/>
              </a:ext>
            </a:extLst>
          </p:cNvPr>
          <p:cNvSpPr/>
          <p:nvPr/>
        </p:nvSpPr>
        <p:spPr>
          <a:xfrm>
            <a:off x="7623118" y="34288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7951C844-2D0C-3100-CB2F-73A52D09AAFF}"/>
              </a:ext>
            </a:extLst>
          </p:cNvPr>
          <p:cNvSpPr/>
          <p:nvPr/>
        </p:nvSpPr>
        <p:spPr>
          <a:xfrm>
            <a:off x="7613882"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3FF93C0C-8C38-050C-425E-E883BD484299}"/>
              </a:ext>
            </a:extLst>
          </p:cNvPr>
          <p:cNvSpPr txBox="1"/>
          <p:nvPr/>
        </p:nvSpPr>
        <p:spPr>
          <a:xfrm flipH="1">
            <a:off x="8331396" y="3298023"/>
            <a:ext cx="3373253" cy="1523494"/>
          </a:xfrm>
          <a:prstGeom prst="rect">
            <a:avLst/>
          </a:prstGeom>
          <a:noFill/>
        </p:spPr>
        <p:txBody>
          <a:bodyPr wrap="square" rtlCol="0">
            <a:spAutoFit/>
          </a:bodyPr>
          <a:lstStyle/>
          <a:p>
            <a:pPr>
              <a:spcAft>
                <a:spcPts val="600"/>
              </a:spcAft>
            </a:pPr>
            <a:r>
              <a:rPr lang="de-DE" sz="4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Cherusu</a:t>
            </a:r>
            <a:endPar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4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Koom</a:t>
            </a:r>
            <a:endPar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Tree>
    <p:extLst>
      <p:ext uri="{BB962C8B-B14F-4D97-AF65-F5344CB8AC3E}">
        <p14:creationId xmlns:p14="http://schemas.microsoft.com/office/powerpoint/2010/main" val="3493289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32397"/>
            <a:ext cx="12191999" cy="2862322"/>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ursprüngliche Mission hatte die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Nostromo</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in »Alien«, bevor es zu einer verhängnisvollen Kursänderung kommen sollte?</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4943511"/>
            <a:ext cx="12192001" cy="190821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Sie befand sich auf dem Rückflug zur Erde und transportierte </a:t>
            </a:r>
            <a:b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20 Mio. Tonnen Eisenerz, die verhüttet werden sollten.</a:t>
            </a:r>
            <a:endParaRPr lang="de-DE" sz="32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77B92784-B6BB-4E26-8A51-4CDF8DE6C6D1}"/>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86F2EC0-6CE4-F6A6-C060-D98DD1DD405F}"/>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112A978B-1ACC-00E9-71B1-097DABE54E8D}"/>
              </a:ext>
            </a:extLst>
          </p:cNvPr>
          <p:cNvSpPr txBox="1"/>
          <p:nvPr/>
        </p:nvSpPr>
        <p:spPr>
          <a:xfrm flipH="1">
            <a:off x="715588" y="3463022"/>
            <a:ext cx="5664892" cy="1461939"/>
          </a:xfrm>
          <a:prstGeom prst="rect">
            <a:avLst/>
          </a:prstGeom>
          <a:noFill/>
        </p:spPr>
        <p:txBody>
          <a:bodyPr wrap="square" rtlCol="0">
            <a:spAutoFit/>
          </a:bodyPr>
          <a:lstStyle/>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Nahrungsmittel für eine Siedlerkolonie</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Transport von Eisenerz zur Erde</a:t>
            </a:r>
          </a:p>
        </p:txBody>
      </p:sp>
      <p:sp>
        <p:nvSpPr>
          <p:cNvPr id="8" name="Rechteck: abgerundete Ecken 7">
            <a:extLst>
              <a:ext uri="{FF2B5EF4-FFF2-40B4-BE49-F238E27FC236}">
                <a16:creationId xmlns:a16="http://schemas.microsoft.com/office/drawing/2014/main" id="{75733F5A-3106-ABD6-C8AB-982E368BCD01}"/>
              </a:ext>
            </a:extLst>
          </p:cNvPr>
          <p:cNvSpPr/>
          <p:nvPr/>
        </p:nvSpPr>
        <p:spPr>
          <a:xfrm>
            <a:off x="88110" y="35403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04C8EC35-7DAA-0E52-E550-60F7D5ED02AA}"/>
              </a:ext>
            </a:extLst>
          </p:cNvPr>
          <p:cNvSpPr txBox="1"/>
          <p:nvPr/>
        </p:nvSpPr>
        <p:spPr>
          <a:xfrm flipH="1">
            <a:off x="6827520" y="3463022"/>
            <a:ext cx="5364000" cy="1476000"/>
          </a:xfrm>
          <a:prstGeom prst="rect">
            <a:avLst/>
          </a:prstGeom>
          <a:noFill/>
        </p:spPr>
        <p:txBody>
          <a:bodyPr wrap="square" rtlCol="0">
            <a:spAutoFit/>
          </a:bodyPr>
          <a:lstStyle/>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Forschungsmission zu einem Schwarzen Loch</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Patrouille an den Außengrenzen</a:t>
            </a:r>
          </a:p>
        </p:txBody>
      </p:sp>
      <p:sp>
        <p:nvSpPr>
          <p:cNvPr id="10" name="Rechteck: abgerundete Ecken 9">
            <a:extLst>
              <a:ext uri="{FF2B5EF4-FFF2-40B4-BE49-F238E27FC236}">
                <a16:creationId xmlns:a16="http://schemas.microsoft.com/office/drawing/2014/main" id="{3B69DA03-2AE2-88CD-2D63-4884EC3DF9C8}"/>
              </a:ext>
            </a:extLst>
          </p:cNvPr>
          <p:cNvSpPr/>
          <p:nvPr/>
        </p:nvSpPr>
        <p:spPr>
          <a:xfrm>
            <a:off x="78874" y="43977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DFA633E-2942-766F-ED6A-6F7A088A6AE8}"/>
              </a:ext>
            </a:extLst>
          </p:cNvPr>
          <p:cNvSpPr/>
          <p:nvPr/>
        </p:nvSpPr>
        <p:spPr>
          <a:xfrm>
            <a:off x="6261678" y="3580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55C2026C-6999-D111-4068-D82459FF52DA}"/>
              </a:ext>
            </a:extLst>
          </p:cNvPr>
          <p:cNvSpPr/>
          <p:nvPr/>
        </p:nvSpPr>
        <p:spPr>
          <a:xfrm>
            <a:off x="6252442"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903835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644399"/>
            <a:ext cx="12192001" cy="215443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Flash Gordon (1934) ist jünger als Buck Rogers (1928)</a:t>
            </a:r>
          </a:p>
          <a:p>
            <a:pPr algn="ct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Catwoman (1940) vor Wonder Woman (1941), Perry Rhodan (1961) vor Ren Dhark (1966), </a:t>
            </a:r>
            <a:b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Supergirl (1958) vor Barbarella (1962), Luc Orient (Jan 1967) vor Valerian (Nov 1967)</a:t>
            </a:r>
          </a:p>
        </p:txBody>
      </p:sp>
      <p:sp>
        <p:nvSpPr>
          <p:cNvPr id="7" name="Interaktive Schaltfläche: Zurückkehren 6">
            <a:hlinkClick r:id="rId2" action="ppaction://hlinksldjump" highlightClick="1"/>
            <a:extLst>
              <a:ext uri="{FF2B5EF4-FFF2-40B4-BE49-F238E27FC236}">
                <a16:creationId xmlns:a16="http://schemas.microsoft.com/office/drawing/2014/main" id="{A7F908D7-1A67-4644-BB3F-E60D52648DD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7745999-65A1-B995-4785-4D7ABCA2CC9A}"/>
              </a:ext>
            </a:extLst>
          </p:cNvPr>
          <p:cNvSpPr txBox="1"/>
          <p:nvPr/>
        </p:nvSpPr>
        <p:spPr>
          <a:xfrm flipH="1">
            <a:off x="-2" y="710507"/>
            <a:ext cx="12192001" cy="2339102"/>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Wann wurde welche Figur erfunden?</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der folgenden Aussagen ist falsch?</a:t>
            </a:r>
            <a:endParaRPr lang="en-US"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Fünfeck 2">
            <a:extLst>
              <a:ext uri="{FF2B5EF4-FFF2-40B4-BE49-F238E27FC236}">
                <a16:creationId xmlns:a16="http://schemas.microsoft.com/office/drawing/2014/main" id="{C994C9E5-EA9F-4587-16B9-0A27EED3C56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CB2E1F4B-6234-114B-DA22-EB42B4648C01}"/>
              </a:ext>
            </a:extLst>
          </p:cNvPr>
          <p:cNvSpPr txBox="1"/>
          <p:nvPr/>
        </p:nvSpPr>
        <p:spPr>
          <a:xfrm flipH="1">
            <a:off x="766388" y="3198862"/>
            <a:ext cx="5664892" cy="1769715"/>
          </a:xfrm>
          <a:prstGeom prst="rect">
            <a:avLst/>
          </a:prstGeom>
          <a:noFill/>
        </p:spPr>
        <p:txBody>
          <a:bodyPr wrap="square" rtlCol="0">
            <a:spAutoFit/>
          </a:bodyPr>
          <a:lstStyle/>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Perry Rhodan vor Ren Dhark</a:t>
            </a:r>
          </a:p>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Supergirl vor Barbarella</a:t>
            </a:r>
          </a:p>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Luc Orient vor Valerian</a:t>
            </a:r>
          </a:p>
        </p:txBody>
      </p:sp>
      <p:sp>
        <p:nvSpPr>
          <p:cNvPr id="8" name="Rechteck: abgerundete Ecken 7">
            <a:extLst>
              <a:ext uri="{FF2B5EF4-FFF2-40B4-BE49-F238E27FC236}">
                <a16:creationId xmlns:a16="http://schemas.microsoft.com/office/drawing/2014/main" id="{21867F44-14C2-80DC-1B9F-34015C2B84A3}"/>
              </a:ext>
            </a:extLst>
          </p:cNvPr>
          <p:cNvSpPr/>
          <p:nvPr/>
        </p:nvSpPr>
        <p:spPr>
          <a:xfrm>
            <a:off x="88110" y="31745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160716B-0AE9-89CC-28AA-0279E9508291}"/>
              </a:ext>
            </a:extLst>
          </p:cNvPr>
          <p:cNvSpPr txBox="1"/>
          <p:nvPr/>
        </p:nvSpPr>
        <p:spPr>
          <a:xfrm flipH="1">
            <a:off x="6878320" y="3198862"/>
            <a:ext cx="5364000" cy="1146468"/>
          </a:xfrm>
          <a:prstGeom prst="rect">
            <a:avLst/>
          </a:prstGeom>
          <a:noFill/>
        </p:spPr>
        <p:txBody>
          <a:bodyPr wrap="square" rtlCol="0">
            <a:spAutoFit/>
          </a:bodyPr>
          <a:lstStyle/>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Flash Gordon vor Buck Rogers</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Catwoman vor Wonder Woman</a:t>
            </a:r>
          </a:p>
        </p:txBody>
      </p:sp>
      <p:sp>
        <p:nvSpPr>
          <p:cNvPr id="10" name="Rechteck: abgerundete Ecken 9">
            <a:extLst>
              <a:ext uri="{FF2B5EF4-FFF2-40B4-BE49-F238E27FC236}">
                <a16:creationId xmlns:a16="http://schemas.microsoft.com/office/drawing/2014/main" id="{8827946B-34D4-B11D-5E7F-BCBC8419D194}"/>
              </a:ext>
            </a:extLst>
          </p:cNvPr>
          <p:cNvSpPr/>
          <p:nvPr/>
        </p:nvSpPr>
        <p:spPr>
          <a:xfrm>
            <a:off x="78874" y="37983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C5267CE-3C41-96B7-2D20-7E6F3D084E8E}"/>
              </a:ext>
            </a:extLst>
          </p:cNvPr>
          <p:cNvSpPr/>
          <p:nvPr/>
        </p:nvSpPr>
        <p:spPr>
          <a:xfrm>
            <a:off x="6261678" y="32152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87EFD064-510D-9BBC-6639-F56FD62E9DD5}"/>
              </a:ext>
            </a:extLst>
          </p:cNvPr>
          <p:cNvSpPr/>
          <p:nvPr/>
        </p:nvSpPr>
        <p:spPr>
          <a:xfrm>
            <a:off x="6252442" y="37881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BF1DCB1A-1AB2-D9BB-FD03-3FFFDE127413}"/>
              </a:ext>
            </a:extLst>
          </p:cNvPr>
          <p:cNvSpPr/>
          <p:nvPr/>
        </p:nvSpPr>
        <p:spPr>
          <a:xfrm>
            <a:off x="74270" y="43992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Tree>
    <p:extLst>
      <p:ext uri="{BB962C8B-B14F-4D97-AF65-F5344CB8AC3E}">
        <p14:creationId xmlns:p14="http://schemas.microsoft.com/office/powerpoint/2010/main" val="3365534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2" y="900039"/>
            <a:ext cx="11608793"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Autor schrieb den Roman</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i="1" dirty="0">
                <a:solidFill>
                  <a:srgbClr val="FFFF00"/>
                </a:solidFill>
                <a:effectLst>
                  <a:outerShdw blurRad="38100" dist="38100" dir="2700000" algn="tl">
                    <a:srgbClr val="000000">
                      <a:alpha val="43137"/>
                    </a:srgbClr>
                  </a:outerShdw>
                </a:effectLst>
                <a:latin typeface="Avenir Next LT Pro Light" panose="020B0304020202020204" pitchFamily="34" charset="0"/>
              </a:rPr>
              <a:t>Enemy Mine</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91603" y="4788575"/>
            <a:ext cx="11608793" cy="175432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Barry B. </a:t>
            </a:r>
            <a:r>
              <a:rPr lang="de-DE" sz="5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Longyear</a:t>
            </a:r>
            <a:endParaRPr lang="de-DE" sz="54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5" name="Interaktive Schaltfläche: Zurückkehren 4">
            <a:hlinkClick r:id="rId2" action="ppaction://hlinksldjump" highlightClick="1"/>
            <a:extLst>
              <a:ext uri="{FF2B5EF4-FFF2-40B4-BE49-F238E27FC236}">
                <a16:creationId xmlns:a16="http://schemas.microsoft.com/office/drawing/2014/main" id="{BC15C8BC-5890-4414-B1E6-55F0F367D2C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7" name="Fünfeck 6">
            <a:extLst>
              <a:ext uri="{FF2B5EF4-FFF2-40B4-BE49-F238E27FC236}">
                <a16:creationId xmlns:a16="http://schemas.microsoft.com/office/drawing/2014/main" id="{B1B2FA0C-0149-4949-DED5-2E53AA3C45E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6" name="Textfeld 5">
            <a:extLst>
              <a:ext uri="{FF2B5EF4-FFF2-40B4-BE49-F238E27FC236}">
                <a16:creationId xmlns:a16="http://schemas.microsoft.com/office/drawing/2014/main" id="{2A46E884-DAE0-82A9-C78C-EACDF1F7FC21}"/>
              </a:ext>
            </a:extLst>
          </p:cNvPr>
          <p:cNvSpPr txBox="1"/>
          <p:nvPr/>
        </p:nvSpPr>
        <p:spPr>
          <a:xfrm flipH="1">
            <a:off x="1239518" y="3190967"/>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Kevin J. Anderson</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Michael Crichton</a:t>
            </a:r>
          </a:p>
        </p:txBody>
      </p:sp>
      <p:sp>
        <p:nvSpPr>
          <p:cNvPr id="8" name="Rechteck: abgerundete Ecken 7">
            <a:extLst>
              <a:ext uri="{FF2B5EF4-FFF2-40B4-BE49-F238E27FC236}">
                <a16:creationId xmlns:a16="http://schemas.microsoft.com/office/drawing/2014/main" id="{81B82B3F-3789-2EAC-01B2-67293F2B4A79}"/>
              </a:ext>
            </a:extLst>
          </p:cNvPr>
          <p:cNvSpPr/>
          <p:nvPr/>
        </p:nvSpPr>
        <p:spPr>
          <a:xfrm>
            <a:off x="453870" y="32873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EBCDF76-797B-05B5-0EB9-5580EB9A7E9D}"/>
              </a:ext>
            </a:extLst>
          </p:cNvPr>
          <p:cNvSpPr txBox="1"/>
          <p:nvPr/>
        </p:nvSpPr>
        <p:spPr>
          <a:xfrm flipH="1">
            <a:off x="7416798" y="3230134"/>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Barry B.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Longyear</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David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Brin</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C88210CB-DFDE-6397-5DC8-847EFB61BBA9}"/>
              </a:ext>
            </a:extLst>
          </p:cNvPr>
          <p:cNvSpPr/>
          <p:nvPr/>
        </p:nvSpPr>
        <p:spPr>
          <a:xfrm>
            <a:off x="444634" y="389046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6B4725F-401C-B4E5-2FF5-4F1BB8F4FEDF}"/>
              </a:ext>
            </a:extLst>
          </p:cNvPr>
          <p:cNvSpPr/>
          <p:nvPr/>
        </p:nvSpPr>
        <p:spPr>
          <a:xfrm>
            <a:off x="6840798" y="33175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094C276C-971A-A9D5-65E5-095BDA565B45}"/>
              </a:ext>
            </a:extLst>
          </p:cNvPr>
          <p:cNvSpPr/>
          <p:nvPr/>
        </p:nvSpPr>
        <p:spPr>
          <a:xfrm>
            <a:off x="6831562" y="39206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946518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65915"/>
            <a:ext cx="12192001"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Robby the Robot aus »</a:t>
            </a:r>
            <a:r>
              <a:rPr lang="de-DE" sz="4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Forbidden</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Planet« hatte viele Gastauftritte. Wo war er nicht?</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 y="4260356"/>
            <a:ext cx="12192001" cy="258532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»Drei Engel für Charlie«</a:t>
            </a:r>
          </a:p>
          <a:p>
            <a:pPr algn="ct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es ist unklar, ob in den anderen Serien das Original bzw. Originalteile eingesetzt wurden, oder neuere Duplikate</a:t>
            </a:r>
            <a:endParaRPr lang="de-DE" sz="32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9B192BFD-CC99-41EF-B3F9-15E53123C9C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A6362A05-93F7-5F69-C013-145200A88BF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D7CE0D2D-3004-5573-F971-BF21BC3366BA}"/>
              </a:ext>
            </a:extLst>
          </p:cNvPr>
          <p:cNvSpPr txBox="1"/>
          <p:nvPr/>
        </p:nvSpPr>
        <p:spPr>
          <a:xfrm flipH="1">
            <a:off x="847669" y="3129309"/>
            <a:ext cx="540073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»Drei Engel für Charlie«</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»Solo für Onkel«</a:t>
            </a:r>
          </a:p>
        </p:txBody>
      </p:sp>
      <p:sp>
        <p:nvSpPr>
          <p:cNvPr id="8" name="Rechteck: abgerundete Ecken 7">
            <a:extLst>
              <a:ext uri="{FF2B5EF4-FFF2-40B4-BE49-F238E27FC236}">
                <a16:creationId xmlns:a16="http://schemas.microsoft.com/office/drawing/2014/main" id="{E4B51382-2559-6E83-2D53-0FA5048B081F}"/>
              </a:ext>
            </a:extLst>
          </p:cNvPr>
          <p:cNvSpPr/>
          <p:nvPr/>
        </p:nvSpPr>
        <p:spPr>
          <a:xfrm>
            <a:off x="220190" y="32256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75CFBC65-8207-E40A-22CA-1F2D47465E56}"/>
              </a:ext>
            </a:extLst>
          </p:cNvPr>
          <p:cNvSpPr txBox="1"/>
          <p:nvPr/>
        </p:nvSpPr>
        <p:spPr>
          <a:xfrm flipH="1">
            <a:off x="7101840" y="3137996"/>
            <a:ext cx="414528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Mork</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vom Ork«</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»Columbo« </a:t>
            </a:r>
          </a:p>
        </p:txBody>
      </p:sp>
      <p:sp>
        <p:nvSpPr>
          <p:cNvPr id="10" name="Rechteck: abgerundete Ecken 9">
            <a:extLst>
              <a:ext uri="{FF2B5EF4-FFF2-40B4-BE49-F238E27FC236}">
                <a16:creationId xmlns:a16="http://schemas.microsoft.com/office/drawing/2014/main" id="{CC0EF625-B361-4A54-BC52-C853010FB2A5}"/>
              </a:ext>
            </a:extLst>
          </p:cNvPr>
          <p:cNvSpPr/>
          <p:nvPr/>
        </p:nvSpPr>
        <p:spPr>
          <a:xfrm>
            <a:off x="210954" y="38288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8A9EED37-CD29-0976-DE42-2095BBD9423E}"/>
              </a:ext>
            </a:extLst>
          </p:cNvPr>
          <p:cNvSpPr/>
          <p:nvPr/>
        </p:nvSpPr>
        <p:spPr>
          <a:xfrm>
            <a:off x="6515678" y="32253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8A6DF38-45CD-0E72-1483-92ADF72846AA}"/>
              </a:ext>
            </a:extLst>
          </p:cNvPr>
          <p:cNvSpPr/>
          <p:nvPr/>
        </p:nvSpPr>
        <p:spPr>
          <a:xfrm>
            <a:off x="6506442" y="38285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81581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67785"/>
            <a:ext cx="12192000"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Film kommt im Song »Science Fiction Double Feature« aus »The Rocky Horror Show« nicht vor?</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0321" y="5285816"/>
            <a:ext cx="12192001" cy="153888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»Der verrückte Professor« </a:t>
            </a: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(»The </a:t>
            </a:r>
            <a:r>
              <a:rPr lang="de-DE" sz="28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Nutty</a:t>
            </a:r>
            <a:r>
              <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Professor«, 1963)</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DB53CCC3-667F-41D2-BF83-4B5334E7701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749CA07-3C1E-328D-E61A-80F8A67C8844}"/>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83873DB3-35CC-BA9D-D2BC-2FEE0A7A5DBF}"/>
              </a:ext>
            </a:extLst>
          </p:cNvPr>
          <p:cNvSpPr txBox="1"/>
          <p:nvPr/>
        </p:nvSpPr>
        <p:spPr>
          <a:xfrm flipH="1">
            <a:off x="867988" y="3535709"/>
            <a:ext cx="5668009" cy="183127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verrückte Professor«</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Tag, an dem die Erde still stand« </a:t>
            </a:r>
          </a:p>
        </p:txBody>
      </p:sp>
      <p:sp>
        <p:nvSpPr>
          <p:cNvPr id="8" name="Rechteck: abgerundete Ecken 7">
            <a:extLst>
              <a:ext uri="{FF2B5EF4-FFF2-40B4-BE49-F238E27FC236}">
                <a16:creationId xmlns:a16="http://schemas.microsoft.com/office/drawing/2014/main" id="{77E5153F-AEE0-49E4-F2C0-9D6DD1317EA8}"/>
              </a:ext>
            </a:extLst>
          </p:cNvPr>
          <p:cNvSpPr/>
          <p:nvPr/>
        </p:nvSpPr>
        <p:spPr>
          <a:xfrm>
            <a:off x="240510" y="36320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82039B60-C8FA-B979-B661-84FB121A843E}"/>
              </a:ext>
            </a:extLst>
          </p:cNvPr>
          <p:cNvSpPr txBox="1"/>
          <p:nvPr/>
        </p:nvSpPr>
        <p:spPr>
          <a:xfrm flipH="1">
            <a:off x="8046720" y="3544396"/>
            <a:ext cx="414528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»Tarantula«</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Unsichtbare«</a:t>
            </a:r>
          </a:p>
        </p:txBody>
      </p:sp>
      <p:sp>
        <p:nvSpPr>
          <p:cNvPr id="10" name="Rechteck: abgerundete Ecken 9">
            <a:extLst>
              <a:ext uri="{FF2B5EF4-FFF2-40B4-BE49-F238E27FC236}">
                <a16:creationId xmlns:a16="http://schemas.microsoft.com/office/drawing/2014/main" id="{E676676A-41BB-DECB-BD70-E292DFB89E39}"/>
              </a:ext>
            </a:extLst>
          </p:cNvPr>
          <p:cNvSpPr/>
          <p:nvPr/>
        </p:nvSpPr>
        <p:spPr>
          <a:xfrm>
            <a:off x="231274" y="42352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C7903A5D-4020-D7BD-A845-1A60D582F9E5}"/>
              </a:ext>
            </a:extLst>
          </p:cNvPr>
          <p:cNvSpPr/>
          <p:nvPr/>
        </p:nvSpPr>
        <p:spPr>
          <a:xfrm>
            <a:off x="7460558" y="36317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9E595717-E696-08B3-CE74-B51FF2462619}"/>
              </a:ext>
            </a:extLst>
          </p:cNvPr>
          <p:cNvSpPr/>
          <p:nvPr/>
        </p:nvSpPr>
        <p:spPr>
          <a:xfrm>
            <a:off x="7451322" y="42349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342679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13045"/>
            <a:ext cx="12192000" cy="221599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Komponist schrieb die Titelmelodie der Zeitreiseserie »The Time Tunnel« </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(1966-1967)</a:t>
            </a:r>
            <a:r>
              <a:rPr lang="de-DE" sz="4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18250"/>
            <a:ext cx="12192000"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John Williams</a:t>
            </a:r>
            <a:endParaRPr lang="de-DE" sz="44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0DA774F1-9A20-48C4-BD9B-BCE804F5D5F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D4FD88C-9E79-53C4-AE19-17A2AD06D2C0}"/>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F116A94F-A3B2-8048-4BF4-F27B85CAE16C}"/>
              </a:ext>
            </a:extLst>
          </p:cNvPr>
          <p:cNvSpPr txBox="1"/>
          <p:nvPr/>
        </p:nvSpPr>
        <p:spPr>
          <a:xfrm flipH="1">
            <a:off x="1213733" y="3298023"/>
            <a:ext cx="5109207" cy="1523494"/>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Ennio Morricone</a:t>
            </a:r>
          </a:p>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Hans Zimmer</a:t>
            </a:r>
          </a:p>
        </p:txBody>
      </p:sp>
      <p:sp>
        <p:nvSpPr>
          <p:cNvPr id="8" name="Rechteck: abgerundete Ecken 7">
            <a:extLst>
              <a:ext uri="{FF2B5EF4-FFF2-40B4-BE49-F238E27FC236}">
                <a16:creationId xmlns:a16="http://schemas.microsoft.com/office/drawing/2014/main" id="{FAEA56C0-2160-37F7-7C47-1529A9AFE34B}"/>
              </a:ext>
            </a:extLst>
          </p:cNvPr>
          <p:cNvSpPr/>
          <p:nvPr/>
        </p:nvSpPr>
        <p:spPr>
          <a:xfrm>
            <a:off x="494510" y="34288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E913883D-0790-A150-522A-887D813E8741}"/>
              </a:ext>
            </a:extLst>
          </p:cNvPr>
          <p:cNvSpPr/>
          <p:nvPr/>
        </p:nvSpPr>
        <p:spPr>
          <a:xfrm>
            <a:off x="485274"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65FB2CCB-E1AB-5669-51A3-3E65A29E53E2}"/>
              </a:ext>
            </a:extLst>
          </p:cNvPr>
          <p:cNvSpPr/>
          <p:nvPr/>
        </p:nvSpPr>
        <p:spPr>
          <a:xfrm>
            <a:off x="7094798" y="34288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03345BC0-AEDE-86FA-186F-D5A21A979732}"/>
              </a:ext>
            </a:extLst>
          </p:cNvPr>
          <p:cNvSpPr/>
          <p:nvPr/>
        </p:nvSpPr>
        <p:spPr>
          <a:xfrm>
            <a:off x="7085562"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7A9D732B-878F-3057-C3E0-943AF8596101}"/>
              </a:ext>
            </a:extLst>
          </p:cNvPr>
          <p:cNvSpPr txBox="1"/>
          <p:nvPr/>
        </p:nvSpPr>
        <p:spPr>
          <a:xfrm flipH="1">
            <a:off x="7803075" y="3298023"/>
            <a:ext cx="3860604" cy="1523494"/>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John Williams</a:t>
            </a:r>
          </a:p>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John Barry</a:t>
            </a:r>
          </a:p>
        </p:txBody>
      </p:sp>
    </p:spTree>
    <p:extLst>
      <p:ext uri="{BB962C8B-B14F-4D97-AF65-F5344CB8AC3E}">
        <p14:creationId xmlns:p14="http://schemas.microsoft.com/office/powerpoint/2010/main" val="2595639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590497"/>
            <a:ext cx="12192000"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Zeichentrick-Rolle wurde nicht von einem »Raumpatrouille«-Schauspieler synchronisiert?</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576407"/>
            <a:ext cx="12192000" cy="2246769"/>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Carol »</a:t>
            </a:r>
            <a:r>
              <a:rPr lang="de-DE" sz="32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Mom</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Miller hatte bislang vier Sprecherinnen, </a:t>
            </a:r>
            <a:b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aber keine hat bei »Raumpatrouille« mitgespielt</a:t>
            </a:r>
          </a:p>
          <a:p>
            <a:pPr algn="ctr"/>
            <a:r>
              <a:rPr lang="de-DE" sz="23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Grag</a:t>
            </a:r>
            <a:r>
              <a:rPr lang="de-DE" sz="23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Friedrich Georg </a:t>
            </a:r>
            <a:r>
              <a:rPr lang="de-DE" sz="23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Beckhaus</a:t>
            </a:r>
            <a:r>
              <a:rPr lang="de-DE" sz="23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Otho: Wolfgang Völz; Prof. Farnsworth: Thomas Reiner</a:t>
            </a:r>
          </a:p>
        </p:txBody>
      </p:sp>
      <p:sp>
        <p:nvSpPr>
          <p:cNvPr id="7" name="Interaktive Schaltfläche: Zurückkehren 6">
            <a:hlinkClick r:id="rId2" action="ppaction://hlinksldjump" highlightClick="1"/>
            <a:extLst>
              <a:ext uri="{FF2B5EF4-FFF2-40B4-BE49-F238E27FC236}">
                <a16:creationId xmlns:a16="http://schemas.microsoft.com/office/drawing/2014/main" id="{0DA774F1-9A20-48C4-BD9B-BCE804F5D5F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E0334C9-1AAF-E5B9-1534-1E31B533484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7C6871BB-5046-56C6-35DE-92D870650CC7}"/>
              </a:ext>
            </a:extLst>
          </p:cNvPr>
          <p:cNvSpPr txBox="1"/>
          <p:nvPr/>
        </p:nvSpPr>
        <p:spPr>
          <a:xfrm flipH="1">
            <a:off x="735908" y="2905789"/>
            <a:ext cx="4770812" cy="1154162"/>
          </a:xfrm>
          <a:prstGeom prst="rect">
            <a:avLst/>
          </a:prstGeom>
          <a:noFill/>
        </p:spPr>
        <p:txBody>
          <a:bodyPr wrap="square" rtlCol="0">
            <a:spAutoFit/>
          </a:bodyPr>
          <a:lstStyle/>
          <a:p>
            <a:pPr>
              <a:spcAft>
                <a:spcPts val="600"/>
              </a:spcAft>
            </a:pP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Grag</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in »Captain Future«</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Otho in »Captain Future« </a:t>
            </a:r>
          </a:p>
        </p:txBody>
      </p:sp>
      <p:sp>
        <p:nvSpPr>
          <p:cNvPr id="8" name="Rechteck: abgerundete Ecken 7">
            <a:extLst>
              <a:ext uri="{FF2B5EF4-FFF2-40B4-BE49-F238E27FC236}">
                <a16:creationId xmlns:a16="http://schemas.microsoft.com/office/drawing/2014/main" id="{9D09ACAD-9DB1-BB50-CB4C-677721A2424F}"/>
              </a:ext>
            </a:extLst>
          </p:cNvPr>
          <p:cNvSpPr/>
          <p:nvPr/>
        </p:nvSpPr>
        <p:spPr>
          <a:xfrm>
            <a:off x="108430" y="29310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890E37B2-3670-7AE5-61EC-2693666AA224}"/>
              </a:ext>
            </a:extLst>
          </p:cNvPr>
          <p:cNvSpPr txBox="1"/>
          <p:nvPr/>
        </p:nvSpPr>
        <p:spPr>
          <a:xfrm flipH="1">
            <a:off x="6197600" y="2914476"/>
            <a:ext cx="6096000" cy="1154162"/>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Prof. Farnsworth in »Futurama«</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Carol </a:t>
            </a: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2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Mom</a:t>
            </a: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Miller in »Futurama«</a:t>
            </a:r>
          </a:p>
        </p:txBody>
      </p:sp>
      <p:sp>
        <p:nvSpPr>
          <p:cNvPr id="10" name="Rechteck: abgerundete Ecken 9">
            <a:extLst>
              <a:ext uri="{FF2B5EF4-FFF2-40B4-BE49-F238E27FC236}">
                <a16:creationId xmlns:a16="http://schemas.microsoft.com/office/drawing/2014/main" id="{848970AC-92FA-49BC-B7F1-F50B088E95AB}"/>
              </a:ext>
            </a:extLst>
          </p:cNvPr>
          <p:cNvSpPr/>
          <p:nvPr/>
        </p:nvSpPr>
        <p:spPr>
          <a:xfrm>
            <a:off x="99194" y="35341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B2E487C-B22A-3EA9-D048-F93D27B9E853}"/>
              </a:ext>
            </a:extLst>
          </p:cNvPr>
          <p:cNvSpPr/>
          <p:nvPr/>
        </p:nvSpPr>
        <p:spPr>
          <a:xfrm>
            <a:off x="5641918" y="29307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F90676C0-5C08-EAE8-9F5D-4C198215DF97}"/>
              </a:ext>
            </a:extLst>
          </p:cNvPr>
          <p:cNvSpPr/>
          <p:nvPr/>
        </p:nvSpPr>
        <p:spPr>
          <a:xfrm>
            <a:off x="5632682" y="35338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094254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13045"/>
            <a:ext cx="12191999"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Sortiere die folgenden Heftromanserien nach Anzahl der (bislang) erschienenen Bände:</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5" y="4293904"/>
            <a:ext cx="12192000" cy="258532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B-F-E-C-A-D: </a:t>
            </a:r>
          </a:p>
          <a:p>
            <a:pPr algn="ct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Bad Earth (45), Sun Koh (150), Sternenfaust (199), </a:t>
            </a:r>
            <a:b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2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Maddrax</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(&gt;650), Atlan (850), Perry Rhodan (&gt;3300)</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0DA774F1-9A20-48C4-BD9B-BCE804F5D5F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DF763D4-B80A-6B96-477A-CA5E8E5D3C8F}"/>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8" name="Textfeld 7">
            <a:extLst>
              <a:ext uri="{FF2B5EF4-FFF2-40B4-BE49-F238E27FC236}">
                <a16:creationId xmlns:a16="http://schemas.microsoft.com/office/drawing/2014/main" id="{32F79891-31F6-DCE0-4E9A-473D0908E0CC}"/>
              </a:ext>
            </a:extLst>
          </p:cNvPr>
          <p:cNvSpPr txBox="1"/>
          <p:nvPr/>
        </p:nvSpPr>
        <p:spPr>
          <a:xfrm flipH="1">
            <a:off x="650237" y="2842529"/>
            <a:ext cx="2018420"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»Atlan«</a:t>
            </a:r>
          </a:p>
        </p:txBody>
      </p:sp>
      <p:sp>
        <p:nvSpPr>
          <p:cNvPr id="9" name="Rechteck: abgerundete Ecken 8">
            <a:extLst>
              <a:ext uri="{FF2B5EF4-FFF2-40B4-BE49-F238E27FC236}">
                <a16:creationId xmlns:a16="http://schemas.microsoft.com/office/drawing/2014/main" id="{848822AA-B99B-F6F5-A615-DF49B0857F32}"/>
              </a:ext>
            </a:extLst>
          </p:cNvPr>
          <p:cNvSpPr/>
          <p:nvPr/>
        </p:nvSpPr>
        <p:spPr>
          <a:xfrm>
            <a:off x="105889" y="29351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99393B30-97BF-2E28-8BC6-A935FC6406E8}"/>
              </a:ext>
            </a:extLst>
          </p:cNvPr>
          <p:cNvSpPr/>
          <p:nvPr/>
        </p:nvSpPr>
        <p:spPr>
          <a:xfrm>
            <a:off x="8828235" y="29351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B825A6E6-CD21-7213-BE7C-115D16EEAE07}"/>
              </a:ext>
            </a:extLst>
          </p:cNvPr>
          <p:cNvSpPr/>
          <p:nvPr/>
        </p:nvSpPr>
        <p:spPr>
          <a:xfrm>
            <a:off x="4476985" y="29351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A48031BE-8612-6EEC-1CD1-5B44016114E3}"/>
              </a:ext>
            </a:extLst>
          </p:cNvPr>
          <p:cNvSpPr/>
          <p:nvPr/>
        </p:nvSpPr>
        <p:spPr>
          <a:xfrm>
            <a:off x="105889" y="373421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Textfeld 12">
            <a:extLst>
              <a:ext uri="{FF2B5EF4-FFF2-40B4-BE49-F238E27FC236}">
                <a16:creationId xmlns:a16="http://schemas.microsoft.com/office/drawing/2014/main" id="{08F02E85-655B-23FF-89FA-9890E95A1574}"/>
              </a:ext>
            </a:extLst>
          </p:cNvPr>
          <p:cNvSpPr txBox="1"/>
          <p:nvPr/>
        </p:nvSpPr>
        <p:spPr>
          <a:xfrm flipH="1">
            <a:off x="5019330" y="2842529"/>
            <a:ext cx="3211192"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»Bad Earth«</a:t>
            </a:r>
          </a:p>
        </p:txBody>
      </p:sp>
      <p:sp>
        <p:nvSpPr>
          <p:cNvPr id="14" name="Textfeld 13">
            <a:extLst>
              <a:ext uri="{FF2B5EF4-FFF2-40B4-BE49-F238E27FC236}">
                <a16:creationId xmlns:a16="http://schemas.microsoft.com/office/drawing/2014/main" id="{F54849B0-9AEE-DDC5-E9E8-BCD9DEA4E792}"/>
              </a:ext>
            </a:extLst>
          </p:cNvPr>
          <p:cNvSpPr txBox="1"/>
          <p:nvPr/>
        </p:nvSpPr>
        <p:spPr>
          <a:xfrm flipH="1">
            <a:off x="9401237" y="2842529"/>
            <a:ext cx="2899064"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Maddrax</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16" name="Rechteck: abgerundete Ecken 15">
            <a:extLst>
              <a:ext uri="{FF2B5EF4-FFF2-40B4-BE49-F238E27FC236}">
                <a16:creationId xmlns:a16="http://schemas.microsoft.com/office/drawing/2014/main" id="{9F4F0EBC-8713-6A4F-11BD-983505D4C06C}"/>
              </a:ext>
            </a:extLst>
          </p:cNvPr>
          <p:cNvSpPr/>
          <p:nvPr/>
        </p:nvSpPr>
        <p:spPr>
          <a:xfrm>
            <a:off x="4476985" y="373421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8" name="Rechteck: abgerundete Ecken 17">
            <a:extLst>
              <a:ext uri="{FF2B5EF4-FFF2-40B4-BE49-F238E27FC236}">
                <a16:creationId xmlns:a16="http://schemas.microsoft.com/office/drawing/2014/main" id="{2D754BF6-CA2A-7B3B-DF0E-A12C95269C13}"/>
              </a:ext>
            </a:extLst>
          </p:cNvPr>
          <p:cNvSpPr/>
          <p:nvPr/>
        </p:nvSpPr>
        <p:spPr>
          <a:xfrm>
            <a:off x="8828235" y="373421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
        <p:nvSpPr>
          <p:cNvPr id="20" name="Textfeld 19">
            <a:extLst>
              <a:ext uri="{FF2B5EF4-FFF2-40B4-BE49-F238E27FC236}">
                <a16:creationId xmlns:a16="http://schemas.microsoft.com/office/drawing/2014/main" id="{AE666324-6980-048C-562B-2883EB3CE547}"/>
              </a:ext>
            </a:extLst>
          </p:cNvPr>
          <p:cNvSpPr txBox="1"/>
          <p:nvPr/>
        </p:nvSpPr>
        <p:spPr>
          <a:xfrm flipH="1">
            <a:off x="646771" y="3639169"/>
            <a:ext cx="3842099"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»Perry Rhodan«</a:t>
            </a:r>
          </a:p>
        </p:txBody>
      </p:sp>
      <p:sp>
        <p:nvSpPr>
          <p:cNvPr id="21" name="Textfeld 20">
            <a:extLst>
              <a:ext uri="{FF2B5EF4-FFF2-40B4-BE49-F238E27FC236}">
                <a16:creationId xmlns:a16="http://schemas.microsoft.com/office/drawing/2014/main" id="{84BE4FD5-F4B1-1C39-B3DB-C111CD0EE7F1}"/>
              </a:ext>
            </a:extLst>
          </p:cNvPr>
          <p:cNvSpPr txBox="1"/>
          <p:nvPr/>
        </p:nvSpPr>
        <p:spPr>
          <a:xfrm flipH="1">
            <a:off x="5026255" y="3639169"/>
            <a:ext cx="3629376"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»Sternenfaust«</a:t>
            </a:r>
          </a:p>
        </p:txBody>
      </p:sp>
      <p:sp>
        <p:nvSpPr>
          <p:cNvPr id="22" name="Textfeld 21">
            <a:extLst>
              <a:ext uri="{FF2B5EF4-FFF2-40B4-BE49-F238E27FC236}">
                <a16:creationId xmlns:a16="http://schemas.microsoft.com/office/drawing/2014/main" id="{9ABC1626-00A6-D90B-52A5-5C52375A52C1}"/>
              </a:ext>
            </a:extLst>
          </p:cNvPr>
          <p:cNvSpPr txBox="1"/>
          <p:nvPr/>
        </p:nvSpPr>
        <p:spPr>
          <a:xfrm flipH="1">
            <a:off x="9397772" y="3639169"/>
            <a:ext cx="2832331" cy="707886"/>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»Sun Koh«</a:t>
            </a:r>
          </a:p>
        </p:txBody>
      </p:sp>
    </p:spTree>
    <p:extLst>
      <p:ext uri="{BB962C8B-B14F-4D97-AF65-F5344CB8AC3E}">
        <p14:creationId xmlns:p14="http://schemas.microsoft.com/office/powerpoint/2010/main" val="4084855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72384"/>
            <a:ext cx="12192001" cy="2492990"/>
          </a:xfrm>
          <a:prstGeom prst="rect">
            <a:avLst/>
          </a:prstGeom>
          <a:noFill/>
        </p:spPr>
        <p:txBody>
          <a:bodyPr wrap="square" rtlCol="0">
            <a:spAutoFit/>
          </a:bodyPr>
          <a:lstStyle/>
          <a:p>
            <a:pPr marL="2147888" indent="-2147888" algn="ctr"/>
            <a:r>
              <a:rPr lang="de-DE" sz="48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Autor schrieb die Roboter-Kurzgeschichte »</a:t>
            </a:r>
            <a:r>
              <a:rPr lang="de-DE" sz="5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Moxon's</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Master«?</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4155439" y="5009423"/>
            <a:ext cx="8124295"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Ambrose „Bitter“ Bierce</a:t>
            </a:r>
          </a:p>
        </p:txBody>
      </p:sp>
      <p:sp>
        <p:nvSpPr>
          <p:cNvPr id="7" name="Interaktive Schaltfläche: Zurückkehren 6">
            <a:hlinkClick r:id="rId2" action="ppaction://hlinksldjump" highlightClick="1"/>
            <a:extLst>
              <a:ext uri="{FF2B5EF4-FFF2-40B4-BE49-F238E27FC236}">
                <a16:creationId xmlns:a16="http://schemas.microsoft.com/office/drawing/2014/main" id="{733A5E04-A5EE-406A-98B8-91EC46E9D90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6" name="Fünfeck 5">
            <a:extLst>
              <a:ext uri="{FF2B5EF4-FFF2-40B4-BE49-F238E27FC236}">
                <a16:creationId xmlns:a16="http://schemas.microsoft.com/office/drawing/2014/main" id="{622AA7CC-119C-7FE0-876A-617E9158D88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5" name="Textfeld 4">
            <a:extLst>
              <a:ext uri="{FF2B5EF4-FFF2-40B4-BE49-F238E27FC236}">
                <a16:creationId xmlns:a16="http://schemas.microsoft.com/office/drawing/2014/main" id="{403FF970-BB93-6263-AD0B-8373E1D3F192}"/>
              </a:ext>
            </a:extLst>
          </p:cNvPr>
          <p:cNvSpPr txBox="1"/>
          <p:nvPr/>
        </p:nvSpPr>
        <p:spPr>
          <a:xfrm flipH="1">
            <a:off x="1285812" y="5009423"/>
            <a:ext cx="3576322" cy="1815882"/>
          </a:xfrm>
          <a:prstGeom prst="rect">
            <a:avLst/>
          </a:prstGeom>
          <a:noFill/>
        </p:spPr>
        <p:txBody>
          <a:bodyPr wrap="square" rtlCol="0">
            <a:spAutoFit/>
          </a:bodyPr>
          <a:lstStyle/>
          <a:p>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seine Zeitgenossen nannten ihn „Bitter“ - wegen seines Sarkasmus</a:t>
            </a:r>
          </a:p>
        </p:txBody>
      </p:sp>
      <p:sp>
        <p:nvSpPr>
          <p:cNvPr id="8" name="Stern: 7 Zacken 7">
            <a:extLst>
              <a:ext uri="{FF2B5EF4-FFF2-40B4-BE49-F238E27FC236}">
                <a16:creationId xmlns:a16="http://schemas.microsoft.com/office/drawing/2014/main" id="{021876B7-F751-9E0E-132B-A992C4717C62}"/>
              </a:ext>
            </a:extLst>
          </p:cNvPr>
          <p:cNvSpPr/>
          <p:nvPr/>
        </p:nvSpPr>
        <p:spPr>
          <a:xfrm>
            <a:off x="87733" y="5009423"/>
            <a:ext cx="1198079" cy="877773"/>
          </a:xfrm>
          <a:prstGeom prst="star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b="1" dirty="0">
                <a:solidFill>
                  <a:sysClr val="windowText" lastClr="000000"/>
                </a:solidFill>
              </a:rPr>
              <a:t>Tipp</a:t>
            </a:r>
          </a:p>
        </p:txBody>
      </p:sp>
      <p:sp>
        <p:nvSpPr>
          <p:cNvPr id="9" name="Textfeld 8">
            <a:extLst>
              <a:ext uri="{FF2B5EF4-FFF2-40B4-BE49-F238E27FC236}">
                <a16:creationId xmlns:a16="http://schemas.microsoft.com/office/drawing/2014/main" id="{028CA53C-D578-E7B9-85F0-71EA1365AEB9}"/>
              </a:ext>
            </a:extLst>
          </p:cNvPr>
          <p:cNvSpPr txBox="1"/>
          <p:nvPr/>
        </p:nvSpPr>
        <p:spPr>
          <a:xfrm flipH="1">
            <a:off x="1239518" y="3404327"/>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Ambrose Bierce</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Ray Bradbury</a:t>
            </a:r>
          </a:p>
        </p:txBody>
      </p:sp>
      <p:sp>
        <p:nvSpPr>
          <p:cNvPr id="10" name="Rechteck: abgerundete Ecken 9">
            <a:extLst>
              <a:ext uri="{FF2B5EF4-FFF2-40B4-BE49-F238E27FC236}">
                <a16:creationId xmlns:a16="http://schemas.microsoft.com/office/drawing/2014/main" id="{5726B2C4-E0DE-E301-A596-59D544A520EF}"/>
              </a:ext>
            </a:extLst>
          </p:cNvPr>
          <p:cNvSpPr/>
          <p:nvPr/>
        </p:nvSpPr>
        <p:spPr>
          <a:xfrm>
            <a:off x="453870" y="35006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1" name="Textfeld 10">
            <a:extLst>
              <a:ext uri="{FF2B5EF4-FFF2-40B4-BE49-F238E27FC236}">
                <a16:creationId xmlns:a16="http://schemas.microsoft.com/office/drawing/2014/main" id="{1E79DE58-4FDA-5F38-BD83-80EFA55B32EE}"/>
              </a:ext>
            </a:extLst>
          </p:cNvPr>
          <p:cNvSpPr txBox="1"/>
          <p:nvPr/>
        </p:nvSpPr>
        <p:spPr>
          <a:xfrm flipH="1">
            <a:off x="7416798" y="3443494"/>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Reginald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Bretnor</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Fredric Brown</a:t>
            </a:r>
          </a:p>
        </p:txBody>
      </p:sp>
      <p:sp>
        <p:nvSpPr>
          <p:cNvPr id="12" name="Rechteck: abgerundete Ecken 11">
            <a:extLst>
              <a:ext uri="{FF2B5EF4-FFF2-40B4-BE49-F238E27FC236}">
                <a16:creationId xmlns:a16="http://schemas.microsoft.com/office/drawing/2014/main" id="{8294FB45-DC3C-7C01-5367-08D87304CB90}"/>
              </a:ext>
            </a:extLst>
          </p:cNvPr>
          <p:cNvSpPr/>
          <p:nvPr/>
        </p:nvSpPr>
        <p:spPr>
          <a:xfrm>
            <a:off x="444634" y="410382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3" name="Rechteck: abgerundete Ecken 12">
            <a:extLst>
              <a:ext uri="{FF2B5EF4-FFF2-40B4-BE49-F238E27FC236}">
                <a16:creationId xmlns:a16="http://schemas.microsoft.com/office/drawing/2014/main" id="{5DB9CC90-6C81-D539-F6C2-DFA584972EFA}"/>
              </a:ext>
            </a:extLst>
          </p:cNvPr>
          <p:cNvSpPr/>
          <p:nvPr/>
        </p:nvSpPr>
        <p:spPr>
          <a:xfrm>
            <a:off x="6840798" y="35308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4" name="Rechteck: abgerundete Ecken 13">
            <a:extLst>
              <a:ext uri="{FF2B5EF4-FFF2-40B4-BE49-F238E27FC236}">
                <a16:creationId xmlns:a16="http://schemas.microsoft.com/office/drawing/2014/main" id="{9EEE7FF1-6CE1-7789-B25B-B27637DDEA56}"/>
              </a:ext>
            </a:extLst>
          </p:cNvPr>
          <p:cNvSpPr/>
          <p:nvPr/>
        </p:nvSpPr>
        <p:spPr>
          <a:xfrm>
            <a:off x="6831562" y="413402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03877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86748"/>
            <a:ext cx="12192001"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Autor schrieb die SF-Horror-Geschichte »</a:t>
            </a:r>
            <a:r>
              <a:rPr lang="de-DE" sz="4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Window</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die sehr oft nach-gedruckt und 2001 sogar verfilmt wurde?</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4223" y="5009423"/>
            <a:ext cx="11608793"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Robert  J. (»Bob«) Leman</a:t>
            </a:r>
          </a:p>
        </p:txBody>
      </p:sp>
      <p:sp>
        <p:nvSpPr>
          <p:cNvPr id="7" name="Interaktive Schaltfläche: Zurückkehren 6">
            <a:hlinkClick r:id="rId2" action="ppaction://hlinksldjump" highlightClick="1"/>
            <a:extLst>
              <a:ext uri="{FF2B5EF4-FFF2-40B4-BE49-F238E27FC236}">
                <a16:creationId xmlns:a16="http://schemas.microsoft.com/office/drawing/2014/main" id="{56E24790-110E-4C26-9CB9-D99FADE0129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6" name="Fünfeck 5">
            <a:extLst>
              <a:ext uri="{FF2B5EF4-FFF2-40B4-BE49-F238E27FC236}">
                <a16:creationId xmlns:a16="http://schemas.microsoft.com/office/drawing/2014/main" id="{989FC6D7-A040-055A-A355-63C24591BD10}"/>
              </a:ext>
            </a:extLst>
          </p:cNvPr>
          <p:cNvSpPr/>
          <p:nvPr/>
        </p:nvSpPr>
        <p:spPr>
          <a:xfrm>
            <a:off x="176418" y="186584"/>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5" name="Textfeld 4">
            <a:extLst>
              <a:ext uri="{FF2B5EF4-FFF2-40B4-BE49-F238E27FC236}">
                <a16:creationId xmlns:a16="http://schemas.microsoft.com/office/drawing/2014/main" id="{2C5627DA-8E10-C307-156C-90873FFEA3A4}"/>
              </a:ext>
            </a:extLst>
          </p:cNvPr>
          <p:cNvSpPr txBox="1"/>
          <p:nvPr/>
        </p:nvSpPr>
        <p:spPr>
          <a:xfrm flipH="1">
            <a:off x="1239518" y="3638007"/>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Ann Leckie</a:t>
            </a:r>
          </a:p>
          <a:p>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Tanith</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Lee</a:t>
            </a:r>
          </a:p>
        </p:txBody>
      </p:sp>
      <p:sp>
        <p:nvSpPr>
          <p:cNvPr id="8" name="Rechteck: abgerundete Ecken 7">
            <a:extLst>
              <a:ext uri="{FF2B5EF4-FFF2-40B4-BE49-F238E27FC236}">
                <a16:creationId xmlns:a16="http://schemas.microsoft.com/office/drawing/2014/main" id="{BF286113-C974-489A-2C20-B49C414A1D64}"/>
              </a:ext>
            </a:extLst>
          </p:cNvPr>
          <p:cNvSpPr/>
          <p:nvPr/>
        </p:nvSpPr>
        <p:spPr>
          <a:xfrm>
            <a:off x="453870" y="37343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EBDC0C3A-5787-9CFC-7E4F-70939D1340F6}"/>
              </a:ext>
            </a:extLst>
          </p:cNvPr>
          <p:cNvSpPr txBox="1"/>
          <p:nvPr/>
        </p:nvSpPr>
        <p:spPr>
          <a:xfrm flipH="1">
            <a:off x="7416798" y="3677174"/>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Fritz Leiber</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J. Leman</a:t>
            </a:r>
          </a:p>
        </p:txBody>
      </p:sp>
      <p:sp>
        <p:nvSpPr>
          <p:cNvPr id="10" name="Rechteck: abgerundete Ecken 9">
            <a:extLst>
              <a:ext uri="{FF2B5EF4-FFF2-40B4-BE49-F238E27FC236}">
                <a16:creationId xmlns:a16="http://schemas.microsoft.com/office/drawing/2014/main" id="{B8537954-5A74-DBEB-1F67-9E78D5C9C1B5}"/>
              </a:ext>
            </a:extLst>
          </p:cNvPr>
          <p:cNvSpPr/>
          <p:nvPr/>
        </p:nvSpPr>
        <p:spPr>
          <a:xfrm>
            <a:off x="444634" y="433750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A21301A-0673-2808-64A9-4B83361A029B}"/>
              </a:ext>
            </a:extLst>
          </p:cNvPr>
          <p:cNvSpPr/>
          <p:nvPr/>
        </p:nvSpPr>
        <p:spPr>
          <a:xfrm>
            <a:off x="6840798" y="37645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B95F554-0F33-5368-6A16-4AD1A5F0C570}"/>
              </a:ext>
            </a:extLst>
          </p:cNvPr>
          <p:cNvSpPr/>
          <p:nvPr/>
        </p:nvSpPr>
        <p:spPr>
          <a:xfrm>
            <a:off x="6831562" y="436770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738007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67465"/>
            <a:ext cx="12192000"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Autor lieferte die literarische Vorlage für den vom deutschen Fernsehen 1975 verfilmten SF-Thriller »Die Insel der Krebse«?</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183816"/>
            <a:ext cx="12192000"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Anatoli Dneprow</a:t>
            </a:r>
          </a:p>
        </p:txBody>
      </p:sp>
      <p:sp>
        <p:nvSpPr>
          <p:cNvPr id="7" name="Interaktive Schaltfläche: Zurückkehren 6">
            <a:hlinkClick r:id="rId2" action="ppaction://hlinksldjump" highlightClick="1"/>
            <a:extLst>
              <a:ext uri="{FF2B5EF4-FFF2-40B4-BE49-F238E27FC236}">
                <a16:creationId xmlns:a16="http://schemas.microsoft.com/office/drawing/2014/main" id="{E444C391-580A-4D81-830A-953831721A1A}"/>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B568AD8-AC8E-211A-B0DE-EA9AD742DF1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F6DC1067-C1A9-7CEC-3E00-13C48FD540A7}"/>
              </a:ext>
            </a:extLst>
          </p:cNvPr>
          <p:cNvSpPr txBox="1"/>
          <p:nvPr/>
        </p:nvSpPr>
        <p:spPr>
          <a:xfrm flipH="1">
            <a:off x="1239518" y="3749767"/>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Konrad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Fialkowski</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Anatoli Dneprow</a:t>
            </a:r>
          </a:p>
        </p:txBody>
      </p:sp>
      <p:sp>
        <p:nvSpPr>
          <p:cNvPr id="8" name="Rechteck: abgerundete Ecken 7">
            <a:extLst>
              <a:ext uri="{FF2B5EF4-FFF2-40B4-BE49-F238E27FC236}">
                <a16:creationId xmlns:a16="http://schemas.microsoft.com/office/drawing/2014/main" id="{6BEEDAF7-9DCD-480B-2659-F1FA19F1AE5C}"/>
              </a:ext>
            </a:extLst>
          </p:cNvPr>
          <p:cNvSpPr/>
          <p:nvPr/>
        </p:nvSpPr>
        <p:spPr>
          <a:xfrm>
            <a:off x="453870" y="38461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D66A7862-3C9E-0A63-CE28-13A9EF05C09F}"/>
              </a:ext>
            </a:extLst>
          </p:cNvPr>
          <p:cNvSpPr txBox="1"/>
          <p:nvPr/>
        </p:nvSpPr>
        <p:spPr>
          <a:xfrm flipH="1">
            <a:off x="7416798" y="3788934"/>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Dmitri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Bilenkin</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Jewgeni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Samjatin</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DE191B17-65C8-C863-0EB8-441320C4D493}"/>
              </a:ext>
            </a:extLst>
          </p:cNvPr>
          <p:cNvSpPr/>
          <p:nvPr/>
        </p:nvSpPr>
        <p:spPr>
          <a:xfrm>
            <a:off x="444634" y="444926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F335AA9F-FD6E-1632-71E1-29968522E526}"/>
              </a:ext>
            </a:extLst>
          </p:cNvPr>
          <p:cNvSpPr/>
          <p:nvPr/>
        </p:nvSpPr>
        <p:spPr>
          <a:xfrm>
            <a:off x="6840798" y="38763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8AC5235A-51A1-FA89-C034-FC2F3FC76A4B}"/>
              </a:ext>
            </a:extLst>
          </p:cNvPr>
          <p:cNvSpPr/>
          <p:nvPr/>
        </p:nvSpPr>
        <p:spPr>
          <a:xfrm>
            <a:off x="6831562" y="44794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6570600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1" y="810490"/>
            <a:ext cx="11608793" cy="2862322"/>
          </a:xfrm>
          <a:prstGeom prst="rect">
            <a:avLst/>
          </a:prstGeom>
          <a:noFill/>
        </p:spPr>
        <p:txBody>
          <a:bodyPr wrap="square" rtlCol="0">
            <a:spAutoFit/>
          </a:bodyPr>
          <a:lstStyle/>
          <a:p>
            <a:pPr marL="2147888" indent="-2147888" algn="ctr"/>
            <a:r>
              <a:rPr lang="de-DE" sz="48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Andreas Eschbach hat 1998 als Erster einen »Perry Rhodan Gastroman« geschrieben. Der wievielte Gastroman von ihm erschien 2024?</a:t>
            </a:r>
            <a:endParaRPr lang="de-DE" sz="44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4449979"/>
            <a:ext cx="12191999" cy="252376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p>
          <a:p>
            <a:pPr algn="ct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der Achte</a:t>
            </a:r>
          </a:p>
          <a:p>
            <a:pPr algn="ct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PR 1935: Der Gesang der Stille; PR 2295: Die Rückkehr; PR 2503: Die Falle von </a:t>
            </a:r>
            <a:r>
              <a:rPr lang="de-DE" sz="2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Dhogar</a:t>
            </a: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b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PR 2700: Der Techno-Mond; PR 2812: Willkommen im </a:t>
            </a:r>
            <a:r>
              <a:rPr lang="de-DE" sz="2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Tamanium</a:t>
            </a: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PR 2813: An Rhodans Grab; </a:t>
            </a:r>
            <a:b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PR 3199: Die Gordische Konstellation; PR 3297: Unter dem Himmel von Gatas</a:t>
            </a:r>
          </a:p>
        </p:txBody>
      </p:sp>
      <p:sp>
        <p:nvSpPr>
          <p:cNvPr id="7" name="Interaktive Schaltfläche: Zurückkehren 6">
            <a:hlinkClick r:id="rId2" action="ppaction://hlinksldjump" highlightClick="1"/>
            <a:extLst>
              <a:ext uri="{FF2B5EF4-FFF2-40B4-BE49-F238E27FC236}">
                <a16:creationId xmlns:a16="http://schemas.microsoft.com/office/drawing/2014/main" id="{6BF7A10F-FB43-499F-ADF1-F5450D526EF1}"/>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131C98B-3B03-B823-2F77-5309FA46FBE9}"/>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7DBA2FB9-5940-F89D-DA68-C1F8512552BB}"/>
              </a:ext>
            </a:extLst>
          </p:cNvPr>
          <p:cNvSpPr txBox="1"/>
          <p:nvPr/>
        </p:nvSpPr>
        <p:spPr>
          <a:xfrm flipH="1">
            <a:off x="847669" y="3738230"/>
            <a:ext cx="575999"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5.</a:t>
            </a:r>
          </a:p>
        </p:txBody>
      </p:sp>
      <p:sp>
        <p:nvSpPr>
          <p:cNvPr id="8" name="Rechteck: abgerundete Ecken 7">
            <a:extLst>
              <a:ext uri="{FF2B5EF4-FFF2-40B4-BE49-F238E27FC236}">
                <a16:creationId xmlns:a16="http://schemas.microsoft.com/office/drawing/2014/main" id="{3C18F6CB-BCE1-6E32-70C3-74079EC52F55}"/>
              </a:ext>
            </a:extLst>
          </p:cNvPr>
          <p:cNvSpPr/>
          <p:nvPr/>
        </p:nvSpPr>
        <p:spPr>
          <a:xfrm>
            <a:off x="220190" y="37788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8A46D8CA-F8D3-2C2C-DA41-F652DF5B94FB}"/>
              </a:ext>
            </a:extLst>
          </p:cNvPr>
          <p:cNvSpPr/>
          <p:nvPr/>
        </p:nvSpPr>
        <p:spPr>
          <a:xfrm>
            <a:off x="4505617" y="37788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8064A216-1AA0-62AE-18D7-E53D269E697A}"/>
              </a:ext>
            </a:extLst>
          </p:cNvPr>
          <p:cNvSpPr/>
          <p:nvPr/>
        </p:nvSpPr>
        <p:spPr>
          <a:xfrm>
            <a:off x="2492318" y="37788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BF4ECB65-5659-124B-4942-220536F752A8}"/>
              </a:ext>
            </a:extLst>
          </p:cNvPr>
          <p:cNvSpPr/>
          <p:nvPr/>
        </p:nvSpPr>
        <p:spPr>
          <a:xfrm>
            <a:off x="6555926" y="37788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ACC88BBE-9506-EAF9-423C-E2BFADA20978}"/>
              </a:ext>
            </a:extLst>
          </p:cNvPr>
          <p:cNvSpPr txBox="1"/>
          <p:nvPr/>
        </p:nvSpPr>
        <p:spPr>
          <a:xfrm flipH="1">
            <a:off x="3148967" y="3738230"/>
            <a:ext cx="575999"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6.</a:t>
            </a:r>
          </a:p>
        </p:txBody>
      </p:sp>
      <p:sp>
        <p:nvSpPr>
          <p:cNvPr id="13" name="Textfeld 12">
            <a:extLst>
              <a:ext uri="{FF2B5EF4-FFF2-40B4-BE49-F238E27FC236}">
                <a16:creationId xmlns:a16="http://schemas.microsoft.com/office/drawing/2014/main" id="{3B886458-3668-2C81-379C-C97CAFA45B21}"/>
              </a:ext>
            </a:extLst>
          </p:cNvPr>
          <p:cNvSpPr txBox="1"/>
          <p:nvPr/>
        </p:nvSpPr>
        <p:spPr>
          <a:xfrm flipH="1">
            <a:off x="5151358" y="373823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7.</a:t>
            </a:r>
          </a:p>
        </p:txBody>
      </p:sp>
      <p:sp>
        <p:nvSpPr>
          <p:cNvPr id="14" name="Textfeld 13">
            <a:extLst>
              <a:ext uri="{FF2B5EF4-FFF2-40B4-BE49-F238E27FC236}">
                <a16:creationId xmlns:a16="http://schemas.microsoft.com/office/drawing/2014/main" id="{4B77F222-625D-5896-16DD-7B3906562B3C}"/>
              </a:ext>
            </a:extLst>
          </p:cNvPr>
          <p:cNvSpPr txBox="1"/>
          <p:nvPr/>
        </p:nvSpPr>
        <p:spPr>
          <a:xfrm flipH="1">
            <a:off x="7131926" y="373823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8.</a:t>
            </a:r>
          </a:p>
        </p:txBody>
      </p:sp>
      <p:sp>
        <p:nvSpPr>
          <p:cNvPr id="15" name="Rechteck: abgerundete Ecken 14">
            <a:extLst>
              <a:ext uri="{FF2B5EF4-FFF2-40B4-BE49-F238E27FC236}">
                <a16:creationId xmlns:a16="http://schemas.microsoft.com/office/drawing/2014/main" id="{71807370-FC05-F064-1407-A6FD8455E670}"/>
              </a:ext>
            </a:extLst>
          </p:cNvPr>
          <p:cNvSpPr/>
          <p:nvPr/>
        </p:nvSpPr>
        <p:spPr>
          <a:xfrm>
            <a:off x="8604009" y="37788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6" name="Textfeld 15">
            <a:extLst>
              <a:ext uri="{FF2B5EF4-FFF2-40B4-BE49-F238E27FC236}">
                <a16:creationId xmlns:a16="http://schemas.microsoft.com/office/drawing/2014/main" id="{E9892A67-AB2A-DE5B-A721-4A6D85E6A8DD}"/>
              </a:ext>
            </a:extLst>
          </p:cNvPr>
          <p:cNvSpPr txBox="1"/>
          <p:nvPr/>
        </p:nvSpPr>
        <p:spPr>
          <a:xfrm flipH="1">
            <a:off x="9180009" y="3738230"/>
            <a:ext cx="774323"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9.</a:t>
            </a:r>
          </a:p>
        </p:txBody>
      </p:sp>
      <p:sp>
        <p:nvSpPr>
          <p:cNvPr id="17" name="Rechteck: abgerundete Ecken 16">
            <a:extLst>
              <a:ext uri="{FF2B5EF4-FFF2-40B4-BE49-F238E27FC236}">
                <a16:creationId xmlns:a16="http://schemas.microsoft.com/office/drawing/2014/main" id="{21ADD6A6-EF20-C778-B9A0-D31EC90F340F}"/>
              </a:ext>
            </a:extLst>
          </p:cNvPr>
          <p:cNvSpPr/>
          <p:nvPr/>
        </p:nvSpPr>
        <p:spPr>
          <a:xfrm>
            <a:off x="10523961" y="37788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
        <p:nvSpPr>
          <p:cNvPr id="18" name="Textfeld 17">
            <a:extLst>
              <a:ext uri="{FF2B5EF4-FFF2-40B4-BE49-F238E27FC236}">
                <a16:creationId xmlns:a16="http://schemas.microsoft.com/office/drawing/2014/main" id="{8D5C89D0-4FAF-57A2-7C6C-9F7D211A65E1}"/>
              </a:ext>
            </a:extLst>
          </p:cNvPr>
          <p:cNvSpPr txBox="1"/>
          <p:nvPr/>
        </p:nvSpPr>
        <p:spPr>
          <a:xfrm flipH="1">
            <a:off x="11099960" y="3738230"/>
            <a:ext cx="915621" cy="64633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10.</a:t>
            </a:r>
          </a:p>
        </p:txBody>
      </p:sp>
    </p:spTree>
    <p:extLst>
      <p:ext uri="{BB962C8B-B14F-4D97-AF65-F5344CB8AC3E}">
        <p14:creationId xmlns:p14="http://schemas.microsoft.com/office/powerpoint/2010/main" val="2722905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Kondensstreifen">
  <a:themeElements>
    <a:clrScheme name="Kondensstreife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Kondensstreife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sstreife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Kondensstreifen</Template>
  <TotalTime>0</TotalTime>
  <Words>3718</Words>
  <Application>Microsoft Office PowerPoint</Application>
  <PresentationFormat>Breitbild</PresentationFormat>
  <Paragraphs>869</Paragraphs>
  <Slides>54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54</vt:i4>
      </vt:variant>
    </vt:vector>
  </HeadingPairs>
  <TitlesOfParts>
    <vt:vector size="63" baseType="lpstr">
      <vt:lpstr>001 Interstellar Log</vt:lpstr>
      <vt:lpstr>Arial</vt:lpstr>
      <vt:lpstr>Asimov</vt:lpstr>
      <vt:lpstr>Avenir Next LT Pro Light</vt:lpstr>
      <vt:lpstr>Century Gothic</vt:lpstr>
      <vt:lpstr>Martina</vt:lpstr>
      <vt:lpstr>Wingdings</vt:lpstr>
      <vt:lpstr>Year 3000 Pro</vt:lpstr>
      <vt:lpstr>Kondensstreifen</vt:lpstr>
      <vt:lpstr>Phantasten-Quiz-Olympiade 2025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Phantasten-Olympiade</dc:title>
  <dc:creator>Udo Klotz</dc:creator>
  <cp:lastModifiedBy>Udo Klotz</cp:lastModifiedBy>
  <cp:revision>236</cp:revision>
  <dcterms:created xsi:type="dcterms:W3CDTF">2021-02-09T12:39:31Z</dcterms:created>
  <dcterms:modified xsi:type="dcterms:W3CDTF">2025-04-15T06:59:47Z</dcterms:modified>
</cp:coreProperties>
</file>